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32"/>
  </p:notesMasterIdLst>
  <p:handoutMasterIdLst>
    <p:handoutMasterId r:id="rId33"/>
  </p:handoutMasterIdLst>
  <p:sldIdLst>
    <p:sldId id="257" r:id="rId5"/>
    <p:sldId id="289" r:id="rId6"/>
    <p:sldId id="274" r:id="rId7"/>
    <p:sldId id="303" r:id="rId8"/>
    <p:sldId id="278" r:id="rId9"/>
    <p:sldId id="258" r:id="rId10"/>
    <p:sldId id="284" r:id="rId11"/>
    <p:sldId id="293" r:id="rId12"/>
    <p:sldId id="259" r:id="rId13"/>
    <p:sldId id="294" r:id="rId14"/>
    <p:sldId id="283" r:id="rId15"/>
    <p:sldId id="308" r:id="rId16"/>
    <p:sldId id="291" r:id="rId17"/>
    <p:sldId id="292" r:id="rId18"/>
    <p:sldId id="286" r:id="rId19"/>
    <p:sldId id="277" r:id="rId20"/>
    <p:sldId id="307" r:id="rId21"/>
    <p:sldId id="296" r:id="rId22"/>
    <p:sldId id="285" r:id="rId23"/>
    <p:sldId id="306" r:id="rId24"/>
    <p:sldId id="300" r:id="rId25"/>
    <p:sldId id="301" r:id="rId26"/>
    <p:sldId id="302" r:id="rId27"/>
    <p:sldId id="282" r:id="rId28"/>
    <p:sldId id="287" r:id="rId29"/>
    <p:sldId id="290" r:id="rId30"/>
    <p:sldId id="304" r:id="rId31"/>
  </p:sldIdLst>
  <p:sldSz cx="24387175" cy="13716000"/>
  <p:notesSz cx="6797675" cy="9926638"/>
  <p:defaultTextStyle>
    <a:defPPr>
      <a:defRPr lang="fi-FI"/>
    </a:defPPr>
    <a:lvl1pPr marL="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320" userDrawn="1">
          <p15:clr>
            <a:srgbClr val="A4A3A4"/>
          </p15:clr>
        </p15:guide>
        <p15:guide id="2" pos="768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EE692-77EA-4856-AE31-19A34AA9287F}" v="45" dt="2019-08-29T14:20:20.967"/>
    <p1510:client id="{C42308B4-7F0B-4A08-B2D7-D1E0E0B83F42}" v="194" dt="2019-08-27T09:13:57.419"/>
    <p1510:client id="{14EC0768-CA22-43BB-975E-E119A578BB25}" v="3" dt="2019-08-28T05:39:06.129"/>
    <p1510:client id="{8FA71908-87B7-43A8-9A8A-61B46936086A}" v="50" dt="2019-08-29T12:26:19.076"/>
    <p1510:client id="{5AD5A731-B9E2-4281-80DF-1DFE485A3A4F}" v="170" dt="2019-08-27T09:53:19.427"/>
    <p1510:client id="{6E3C14D1-CD41-47EB-850F-6A02477F6E93}" v="12" dt="2019-08-29T13:47:16.784"/>
    <p1510:client id="{874D7DBB-F515-4119-85E2-4272E6615DDB}" v="47" dt="2019-08-28T05:44:14.860"/>
    <p1510:client id="{80C5CE94-D8E2-4D66-867A-CFE735932478}" v="697" dt="2019-08-27T09:54:51.505"/>
    <p1510:client id="{ECB3C459-2A28-4D6E-8E3D-C0B7F25F0569}" v="307" dt="2019-08-29T13:00:13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61" d="100"/>
          <a:sy n="61" d="100"/>
        </p:scale>
        <p:origin x="132" y="150"/>
      </p:cViewPr>
      <p:guideLst>
        <p:guide orient="horz" pos="4320"/>
        <p:guide pos="768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handoutMaster" Target="handoutMasters/handoutMaster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E3DD28-3F2D-4987-B0E1-88EA93460D6F}" type="datetimeFigureOut">
              <a:rPr lang="fi-FI" smtClean="0"/>
              <a:t>26.9.2019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62428-4A60-4754-8CEF-CB155D8CFB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488044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0785E5-ECF0-2544-B741-453B163B9386}" type="datetimeFigureOut">
              <a:t>26.9.2019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BB906C-89DF-F845-A960-149C5755FE12}" type="slidenum"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19107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4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91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337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783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229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674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1120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566" algn="l" defTabSz="1828891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  <a:p>
            <a:pPr>
              <a:defRPr/>
            </a:pPr>
            <a:r>
              <a:rPr lang="fi-FI"/>
              <a:t>Mikä on yrityksesi koulutustarve? </a:t>
            </a:r>
            <a:r>
              <a:rPr lang="fi-FI" err="1"/>
              <a:t>Osao</a:t>
            </a:r>
            <a:r>
              <a:rPr lang="fi-FI" sz="24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tarjoaa koulutusta yrityksen tarpeisiin, osaavan henkilöstön löytämiseksi.</a:t>
            </a:r>
            <a:endParaRPr lang="fi-FI">
              <a:cs typeface="Calibri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200283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1"/>
              <a:t>Jäikö opinnot kesken… niitä voi jatkaa myöhemmin esimerkiksi työn ohessa ja täydentää koko tutkinnoksi.</a:t>
            </a:r>
            <a:r>
              <a:rPr lang="fi-FI" b="1"/>
              <a:t> </a:t>
            </a:r>
            <a:br>
              <a:rPr lang="fi-FI" b="1">
                <a:cs typeface="+mn-lt"/>
              </a:rPr>
            </a:br>
            <a:endParaRPr lang="fi-FI"/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536501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Tai monipalvelualan yrityksessä</a:t>
            </a:r>
            <a:r>
              <a:rPr lang="fi-FI" baseline="0"/>
              <a:t> töitä voisi olla tarjolla kivitöitä taitavalle siivoojalle</a:t>
            </a:r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575534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1"/>
              <a:t>Jäikö opinnot kesken… niitä voi jatkaa myöhemmin esimerkiksi työn ohessa ja täydentää koko tutkinnoksi.</a:t>
            </a:r>
            <a:r>
              <a:rPr lang="fi-FI" b="1"/>
              <a:t> </a:t>
            </a:r>
            <a:br>
              <a:rPr lang="fi-FI" b="1">
                <a:cs typeface="+mn-lt"/>
              </a:rPr>
            </a:br>
            <a:endParaRPr lang="fi-FI"/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86456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b="1" i="1"/>
              <a:t>Tarvitseeko yrityksesi työntekijä tai sinä täydennyskoulutusta joltain toiselta alalta? </a:t>
            </a:r>
            <a:br>
              <a:rPr lang="fi-FI" b="1" i="1">
                <a:cs typeface="+mn-lt"/>
              </a:rPr>
            </a:br>
            <a:endParaRPr lang="en-US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630049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1"/>
              <a:t>Jäikö opinnot kesken… niitä voi jatkaa myöhemmin esimerkiksi työn ohessa ja täydentää koko tutkinnoksi.</a:t>
            </a:r>
            <a:r>
              <a:rPr lang="fi-FI" b="1"/>
              <a:t> </a:t>
            </a:r>
            <a:br>
              <a:rPr lang="fi-FI" b="1">
                <a:cs typeface="+mn-lt"/>
              </a:rPr>
            </a:br>
            <a:endParaRPr lang="fi-FI"/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7787341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Jos työntekijällä on vaikkapa suoritettuna osa lähihoitajan tutkinnosta, koulutuksen voi suorittaa loppuun ja lisäksi täydentää osaamistaan eri alan tutkinnonosalla.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868581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b="1" i="1"/>
              <a:t>Tarvitseeko yrityksesi työntekijä tai sinä täydennyskoulutusta joltain toiselta alalta? </a:t>
            </a:r>
            <a:br>
              <a:rPr lang="fi-FI" b="1" i="1">
                <a:cs typeface="+mn-lt"/>
              </a:rPr>
            </a:br>
            <a:endParaRPr lang="en-US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315620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b="1" i="1"/>
              <a:t>Tarvitseeko yrityksesi työntekijä tai sinä täydennyskoulutusta joltain toiselta alalta? </a:t>
            </a:r>
            <a:br>
              <a:rPr lang="fi-FI" b="1" i="1">
                <a:cs typeface="+mn-lt"/>
              </a:rPr>
            </a:br>
            <a:endParaRPr lang="en-US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496749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Tarvitsetko osaajia aloilta, joihin ei löydy koulutusta lähialueella? Oppisopimus antaa joustavan mahdollisuuden osaavan henkilöstön kouluttamiseen.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19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70725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i-FI"/>
              <a:t>Tarvitsetko osaajia aloilta, joihin ei löydy koulutusta lähialueella? Oppisopimus antaa joustavan mahdollisuuden osaavan henkilöstön kouluttamiseen.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20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13863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</a:pPr>
            <a:r>
              <a:rPr lang="fi-FI"/>
              <a:t>Uudistunut ammatillinen koulutus voi tarjota joustavasti koulutusta juuri sinun yrityksesi tarpeisiin. </a:t>
            </a:r>
            <a:endParaRPr lang="en-US">
              <a:cs typeface="Calibri" panose="020F0502020204030204"/>
            </a:endParaRPr>
          </a:p>
          <a:p>
            <a:pPr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</a:pPr>
            <a:r>
              <a:rPr lang="fi-FI"/>
              <a:t>Koulutuskokonaisuus voi olla esimerkiksi tutkinnonosan ja lyhyt koulutuksen yhdistelmä. </a:t>
            </a:r>
            <a:endParaRPr lang="en-US">
              <a:cs typeface="Calibri" panose="020F0502020204030204"/>
            </a:endParaRPr>
          </a:p>
          <a:p>
            <a:pPr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</a:pPr>
            <a:endParaRPr lang="fi-FI"/>
          </a:p>
          <a:p>
            <a:endParaRPr lang="en-US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BB906C-89DF-F845-A960-149C5755FE12}" type="slidenum">
              <a:rPr lang="fi-FI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37757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b="1" i="1"/>
              <a:t>Tarvitseeko yrityksesi työntekijä tai sinä täydennyskoulutusta joltain toiselta alalta? </a:t>
            </a:r>
            <a:br>
              <a:rPr lang="fi-FI" b="1" i="1">
                <a:cs typeface="+mn-lt"/>
              </a:rPr>
            </a:br>
            <a:endParaRPr lang="en-US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21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695242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b="1" i="1"/>
              <a:t>Tarvitseeko yrityksesi työntekijä tai sinä täydennyskoulutusta joltain toiselta alalta? </a:t>
            </a:r>
            <a:br>
              <a:rPr lang="fi-FI" b="1" i="1">
                <a:cs typeface="+mn-lt"/>
              </a:rPr>
            </a:br>
            <a:endParaRPr lang="en-US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22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4291352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fi-FI" b="1" i="1"/>
              <a:t>Tarvitseeko yrityksesi työntekijä tai sinä täydennyskoulutusta joltain toiselta alalta? </a:t>
            </a:r>
            <a:br>
              <a:rPr lang="fi-FI" b="1" i="1">
                <a:cs typeface="+mn-lt"/>
              </a:rPr>
            </a:br>
            <a:endParaRPr lang="en-US"/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23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913071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</a:pPr>
            <a:r>
              <a:rPr lang="fi-FI"/>
              <a:t>Työpaikkaohjaajakoulutus antaa eväitä opiskelijan ohjaamiseen ja osaamisen arviointiin työpaikalla.</a:t>
            </a:r>
            <a:endParaRPr lang="en-US"/>
          </a:p>
          <a:p>
            <a:pPr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</a:pPr>
            <a:r>
              <a:rPr lang="fi-FI"/>
              <a:t>Koulutuksen teemoja voi hyödyntää laajasti työyhteisön muussa toiminnassa </a:t>
            </a:r>
            <a:endParaRPr lang="en-US"/>
          </a:p>
          <a:p>
            <a:pPr marL="457200" indent="-457200"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  <a:buFont typeface="Arial,Sans-Serif"/>
              <a:buChar char="•"/>
            </a:pPr>
            <a:r>
              <a:rPr lang="fi-FI"/>
              <a:t>Kuten sijaisten perehdyttämisessä, </a:t>
            </a:r>
            <a:endParaRPr lang="en-US"/>
          </a:p>
          <a:p>
            <a:pPr marL="457200" indent="-457200"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  <a:buFont typeface="Arial,Sans-Serif"/>
              <a:buChar char="•"/>
            </a:pPr>
            <a:r>
              <a:rPr lang="fi-FI"/>
              <a:t>työntekijöiden ohjaamisessa ja </a:t>
            </a:r>
            <a:endParaRPr lang="en-US"/>
          </a:p>
          <a:p>
            <a:pPr marL="457200" indent="-457200"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  <a:buFont typeface="Arial,Sans-Serif"/>
              <a:buChar char="•"/>
            </a:pPr>
            <a:r>
              <a:rPr lang="fi-FI"/>
              <a:t>palautteen antamisessa ja monissa muissa yhteyksissä. </a:t>
            </a:r>
            <a:endParaRPr lang="en-US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24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738862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fi-FI" sz="24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Mikäli </a:t>
            </a:r>
            <a:r>
              <a:rPr lang="fi-FI"/>
              <a:t>etsit uusia osaajia tai haluat päivittää henkilöstön osaamista tai päivittää omaa osaamistasi</a:t>
            </a:r>
            <a:r>
              <a:rPr lang="fi-FI" sz="24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ota yhteyttä </a:t>
            </a:r>
            <a:r>
              <a:rPr lang="fi-FI" err="1"/>
              <a:t>OSAOon</a:t>
            </a:r>
            <a:r>
              <a:rPr lang="fi-FI" sz="24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</a:t>
            </a:r>
            <a:r>
              <a:rPr lang="fi-FI"/>
              <a:t>Suunnitellaan </a:t>
            </a:r>
            <a:r>
              <a:rPr lang="fi-FI" sz="240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yhdessä </a:t>
            </a:r>
            <a:r>
              <a:rPr lang="fi-FI"/>
              <a:t>teidän yrityksen tarpeisiin soveltuva koulutusmuoto. 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25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1172971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1"/>
              <a:t>Löysitkö yritykseesi hyvän työntekijän, joka kuitenkin tarvitsisi lisää osaamista? </a:t>
            </a:r>
            <a:endParaRPr lang="fi-FI">
              <a:cs typeface="Calibri" panose="020F0502020204030204"/>
            </a:endParaRPr>
          </a:p>
          <a:p>
            <a:r>
              <a:rPr lang="fi-FI"/>
              <a:t>Työntekijällä voi olla jokin tutkinto suoritettuna, mutta työtehtävässä</a:t>
            </a:r>
            <a:r>
              <a:rPr lang="fi-FI" baseline="0"/>
              <a:t> toimiminen edellyttäisi lisää osaamista </a:t>
            </a:r>
            <a:r>
              <a:rPr lang="fi-FI"/>
              <a:t>toiselta</a:t>
            </a:r>
            <a:r>
              <a:rPr lang="fi-FI" baseline="0"/>
              <a:t> alalta</a:t>
            </a:r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3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454048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fi-FI"/>
              <a:t>Työelämän ja yritysten osaamistarpeet muuttuvat nopeasti. Harva enää kouluttautuu ja toimii vain yhdessä ammatissa. Yhä useammalla työntekijällä on oltava osaamista eri ammattialoilta. </a:t>
            </a:r>
            <a:r>
              <a:rPr lang="fi-FI" err="1"/>
              <a:t>OSAOssa</a:t>
            </a:r>
            <a:r>
              <a:rPr lang="fi-FI"/>
              <a:t> vastaamme näihin tarpeisiin entistä joustavammilla yritysten tarpeisiin räätälöidyillä koulutus ratkaisuilla. Koulutus voi olla tutkinnonosa tai laajempi kokonaisuus, esimerkiksi kahden tutkinnonosan yhdistelmä eli koulutuskokonaisuus</a:t>
            </a:r>
          </a:p>
          <a:p>
            <a:pPr>
              <a:defRPr/>
            </a:pPr>
            <a:endParaRPr lang="fi-FI">
              <a:cs typeface="Calibri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540841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1"/>
              <a:t>Jäikö opinnot kesken… niitä voi jatkaa myöhemmin esimerkiksi työn ohessa ja täydentää koko tutkinnoksi.</a:t>
            </a:r>
            <a:r>
              <a:rPr lang="fi-FI" b="1"/>
              <a:t> </a:t>
            </a:r>
            <a:br>
              <a:rPr lang="fi-FI" b="1">
                <a:cs typeface="+mn-lt"/>
              </a:rPr>
            </a:br>
            <a:endParaRPr lang="fi-FI"/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06584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8288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24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>
              <a:defRPr/>
            </a:pPr>
            <a:r>
              <a:rPr lang="fi-FI"/>
              <a:t>Työelämän ja yritysten osaamistarpeet muuttuvat nopeasti. Harva enää kouluttautuu ja toimii vain yhdessä ammatissa. Yhä useammalla työntekijällä on oltava osaamista eri ammattialoilta. </a:t>
            </a:r>
            <a:r>
              <a:rPr lang="fi-FI" err="1"/>
              <a:t>OSAOssa</a:t>
            </a:r>
            <a:r>
              <a:rPr lang="fi-FI"/>
              <a:t> vastaamme näihin tarpeisiin entistä joustavammilla yritysten tarpeisiin räätälöidyillä koulutus ratkaisuilla. Koulutus voi olla tutkinnonosa tai laajempi kokonaisuus, esimerkiksi kahden tutkinnonosan yhdistelmä eli koulutuskokonaisuus</a:t>
            </a:r>
          </a:p>
          <a:p>
            <a:pPr>
              <a:defRPr/>
            </a:pPr>
            <a:endParaRPr lang="fi-FI">
              <a:cs typeface="Calibri"/>
            </a:endParaRPr>
          </a:p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3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Esimerkkiyrityksellä on erinomainen kokki, mutta yritys tarvitsee </a:t>
            </a:r>
            <a:r>
              <a:rPr lang="fi-FI" err="1"/>
              <a:t>somemarkkinoinnin</a:t>
            </a:r>
            <a:r>
              <a:rPr lang="fi-FI"/>
              <a:t> osaajan. Päivitettyään osaamistaan </a:t>
            </a:r>
            <a:r>
              <a:rPr lang="fi-FI" err="1"/>
              <a:t>OSAOssa</a:t>
            </a:r>
            <a:r>
              <a:rPr lang="fi-FI"/>
              <a:t> kokista muodostui yritykselle myös </a:t>
            </a:r>
            <a:r>
              <a:rPr lang="fi-FI" err="1"/>
              <a:t>some</a:t>
            </a:r>
            <a:r>
              <a:rPr lang="fi-FI"/>
              <a:t>- markkinoinnin ammattilainen. 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624962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b="1" i="1"/>
              <a:t>Jäikö opinnot kesken… niitä voi jatkaa myöhemmin esimerkiksi työn ohessa ja täydentää koko tutkinnoksi.</a:t>
            </a:r>
            <a:r>
              <a:rPr lang="fi-FI" b="1"/>
              <a:t> </a:t>
            </a:r>
            <a:br>
              <a:rPr lang="fi-FI" b="1">
                <a:cs typeface="+mn-lt"/>
              </a:rPr>
            </a:br>
            <a:endParaRPr lang="fi-FI"/>
          </a:p>
          <a:p>
            <a:endParaRPr lang="fi-FI">
              <a:cs typeface="Calibri"/>
            </a:endParaRP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8061622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Tai yrityksen elintarvikkeiden valmistaja täydentää osaamistaan esimerkiksi kahvilapalveluiden</a:t>
            </a:r>
            <a:r>
              <a:rPr lang="fi-FI" baseline="0"/>
              <a:t> </a:t>
            </a:r>
            <a:r>
              <a:rPr lang="fi-FI"/>
              <a:t>tutkinnonosalla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BB906C-89DF-F845-A960-149C5755FE12}" type="slidenum">
              <a:rPr lang="fi-FI" smtClean="0"/>
              <a:t>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81826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u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51BFEF7-D81A-C345-AC51-0C6A50E41D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684245" y="5568539"/>
            <a:ext cx="10394387" cy="2759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634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ostus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7175" cy="9173496"/>
          </a:xfrm>
        </p:spPr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33471" y="9291484"/>
            <a:ext cx="9620645" cy="3628103"/>
          </a:xfrm>
        </p:spPr>
        <p:txBody>
          <a:bodyPr anchor="ctr" anchorCtr="0"/>
          <a:lstStyle>
            <a:lvl1pPr>
              <a:defRPr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25703" y="3775587"/>
            <a:ext cx="7585368" cy="6784258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2286000" indent="-457200">
              <a:buClr>
                <a:schemeClr val="bg1"/>
              </a:buClr>
              <a:buFont typeface="Helvetica" pitchFamily="2" charset="0"/>
              <a:buChar char="⁃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4287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ostus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24387175" cy="13716000"/>
          </a:xfrm>
        </p:spPr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4302" y="12712701"/>
            <a:ext cx="7466548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1974" y="2890683"/>
            <a:ext cx="9497961" cy="2142513"/>
          </a:xfrm>
        </p:spPr>
        <p:txBody>
          <a:bodyPr anchor="b" anchorCtr="0">
            <a:noAutofit/>
          </a:bodyPr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0B18A99-1170-1141-BF5B-131D5A1FDBB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922375" y="5516563"/>
            <a:ext cx="9528175" cy="5249862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A1C8F4-2281-0644-9F0F-6E36EBA42EB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2208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asivu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32229" y="4677149"/>
            <a:ext cx="9921841" cy="3391823"/>
          </a:xfrm>
        </p:spPr>
        <p:txBody>
          <a:bodyPr anchor="b">
            <a:normAutofit/>
          </a:bodyPr>
          <a:lstStyle>
            <a:lvl1pPr algn="l">
              <a:defRPr sz="6000" b="1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CD0ADE2-7D5A-194C-828B-EE6822B3BBD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932592" y="8465095"/>
            <a:ext cx="7575550" cy="2237541"/>
          </a:xfrm>
        </p:spPr>
        <p:txBody>
          <a:bodyPr>
            <a:normAutofit/>
          </a:bodyPr>
          <a:lstStyle>
            <a:lvl1pPr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defRPr sz="300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4C1C8F-36E2-6E4D-85FE-9EEED40C07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009838" y="6662135"/>
            <a:ext cx="4600271" cy="122110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070586-BE08-7944-A08F-7391F4A855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2974303" y="11031955"/>
            <a:ext cx="203200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6622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sivu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3362632"/>
            <a:ext cx="18290381" cy="3391823"/>
          </a:xfrm>
        </p:spPr>
        <p:txBody>
          <a:bodyPr anchor="b">
            <a:normAutofit/>
          </a:bodyPr>
          <a:lstStyle>
            <a:lvl1pPr algn="ctr">
              <a:defRPr sz="9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3A3EAED-FCF0-B749-8FD3-D1DD8BF62D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397" y="7174580"/>
            <a:ext cx="18290381" cy="789550"/>
          </a:xfrm>
        </p:spPr>
        <p:txBody>
          <a:bodyPr>
            <a:normAutofit/>
          </a:bodyPr>
          <a:lstStyle>
            <a:lvl1pPr marL="0" indent="0" algn="ctr">
              <a:buNone/>
              <a:defRPr sz="4200">
                <a:solidFill>
                  <a:schemeClr val="bg1"/>
                </a:solidFill>
              </a:defRPr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488F-7C9E-0946-B71D-033C9ED1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5.9.2019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1C7C5-EB91-2B44-AA98-6662EF2B7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9419" y="12771109"/>
            <a:ext cx="1928813" cy="511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8215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4100051"/>
            <a:ext cx="18290381" cy="3982065"/>
          </a:xfrm>
        </p:spPr>
        <p:txBody>
          <a:bodyPr anchor="ctr" anchorCtr="0">
            <a:normAutofit/>
          </a:bodyPr>
          <a:lstStyle>
            <a:lvl1pPr algn="ctr">
              <a:defRPr sz="92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488F-7C9E-0946-B71D-033C9ED1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66A5C-B91B-5A45-94D5-B1E73EC1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7160" y="12653707"/>
            <a:ext cx="7816645" cy="826318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61C7C5-EB91-2B44-AA98-6662EF2B7E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9419" y="12771109"/>
            <a:ext cx="1928813" cy="511986"/>
          </a:xfrm>
          <a:prstGeom prst="rect">
            <a:avLst/>
          </a:prstGeom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FA1B58-97D0-D64A-8705-3C2ED4FF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596953" y="12742198"/>
            <a:ext cx="969010" cy="730250"/>
          </a:xfrm>
        </p:spPr>
        <p:txBody>
          <a:bodyPr lIns="0" tIns="0" rIns="0" bIns="108000"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1363889-7356-9F40-9FBE-E51D1BCEF13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899372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äliotsikk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8ADFCA-024B-2C40-A457-B335FD36F4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397" y="4100051"/>
            <a:ext cx="18290381" cy="3982065"/>
          </a:xfrm>
        </p:spPr>
        <p:txBody>
          <a:bodyPr anchor="ctr" anchorCtr="0">
            <a:normAutofit/>
          </a:bodyPr>
          <a:lstStyle>
            <a:lvl1pPr algn="ctr">
              <a:defRPr sz="9200" b="1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88488F-7C9E-0946-B71D-033C9ED13C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566A5C-B91B-5A45-94D5-B1E73EC19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97160" y="12653707"/>
            <a:ext cx="7816645" cy="826318"/>
          </a:xfrm>
        </p:spPr>
        <p:txBody>
          <a:bodyPr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FFA1B58-97D0-D64A-8705-3C2ED4FF8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2647057" y="12742198"/>
            <a:ext cx="918905" cy="730250"/>
          </a:xfrm>
        </p:spPr>
        <p:txBody>
          <a:bodyPr lIns="0" tIns="0" rIns="0" bIns="10800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C1363889-7356-9F40-9FBE-E51D1BCEF130}" type="slidenum">
              <a:rPr lang="fi-FI"/>
              <a:pPr/>
              <a:t>‹#›</a:t>
            </a:fld>
            <a:endParaRPr lang="fi-FI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FA3B17-A4B5-A846-8040-7C2E5EAE0E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413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ekstisiv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21033938" cy="2142513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3651250"/>
            <a:ext cx="21033938" cy="7970479"/>
          </a:xfrm>
        </p:spPr>
        <p:txBody>
          <a:bodyPr>
            <a:noAutofit/>
          </a:bodyPr>
          <a:lstStyle>
            <a:lvl3pPr marL="2286000" indent="-457200">
              <a:buClr>
                <a:schemeClr val="accent1"/>
              </a:buClr>
              <a:buFont typeface="Helvetica" pitchFamily="2" charset="0"/>
              <a:buChar char="⁃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4302" y="12712701"/>
            <a:ext cx="7466548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BD48B0A-F6AA-2B46-B161-9CBED03247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6190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919075" y="973394"/>
            <a:ext cx="11468100" cy="10648335"/>
          </a:xfrm>
        </p:spPr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9738633" cy="2142513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3651250"/>
            <a:ext cx="9768129" cy="7970479"/>
          </a:xfrm>
        </p:spPr>
        <p:txBody>
          <a:bodyPr>
            <a:noAutofit/>
          </a:bodyPr>
          <a:lstStyle>
            <a:lvl3pPr marL="2286000" indent="-457200">
              <a:buClr>
                <a:schemeClr val="accent1"/>
              </a:buClr>
              <a:buFont typeface="Helvetica" pitchFamily="2" charset="0"/>
              <a:buChar char="⁃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4302" y="12712701"/>
            <a:ext cx="7466548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C0ED580-A84F-E446-A652-669AC24E481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3552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 ja kaksi kuva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940413" y="973394"/>
            <a:ext cx="7200000" cy="10648335"/>
          </a:xfrm>
        </p:spPr>
        <p:txBody>
          <a:bodyPr/>
          <a:lstStyle/>
          <a:p>
            <a:endParaRPr lang="fi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7290399" cy="2142513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6619" y="3651250"/>
            <a:ext cx="7290399" cy="7970479"/>
          </a:xfrm>
        </p:spPr>
        <p:txBody>
          <a:bodyPr>
            <a:noAutofit/>
          </a:bodyPr>
          <a:lstStyle>
            <a:lvl3pPr marL="2286000" indent="-457200">
              <a:buClr>
                <a:schemeClr val="accent1"/>
              </a:buClr>
              <a:buFont typeface="Helvetica" pitchFamily="2" charset="0"/>
              <a:buChar char="⁃"/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79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4302" y="12712701"/>
            <a:ext cx="7466548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9A03A9ED-4BFC-0D4B-8050-EEF5FE63D0B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187175" y="973394"/>
            <a:ext cx="7200000" cy="10648335"/>
          </a:xfrm>
        </p:spPr>
        <p:txBody>
          <a:bodyPr/>
          <a:lstStyle/>
          <a:p>
            <a:endParaRPr lang="fi-FI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429FF45-03B1-5C4D-9C55-CFAF010EB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89363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kollaa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365FE-D0CF-2D4B-808D-F7AD01737C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1002890"/>
            <a:ext cx="21033938" cy="2142513"/>
          </a:xfrm>
        </p:spPr>
        <p:txBody>
          <a:bodyPr anchor="b" anchorCtr="0"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4302" y="12712701"/>
            <a:ext cx="7466548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AE4B416-5B76-F346-80BA-405DDF0D3ED8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02038"/>
            <a:ext cx="8095129" cy="8063999"/>
          </a:xfrm>
        </p:spPr>
        <p:txBody>
          <a:bodyPr/>
          <a:lstStyle/>
          <a:p>
            <a:endParaRPr lang="fi-FI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41821187-D839-0F40-8D89-4B000BB590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173686" y="3602038"/>
            <a:ext cx="8016038" cy="8063489"/>
          </a:xfrm>
        </p:spPr>
        <p:txBody>
          <a:bodyPr/>
          <a:lstStyle/>
          <a:p>
            <a:endParaRPr lang="fi-FI"/>
          </a:p>
        </p:txBody>
      </p:sp>
      <p:sp>
        <p:nvSpPr>
          <p:cNvPr id="12" name="Picture Placeholder 8">
            <a:extLst>
              <a:ext uri="{FF2B5EF4-FFF2-40B4-BE49-F238E27FC236}">
                <a16:creationId xmlns:a16="http://schemas.microsoft.com/office/drawing/2014/main" id="{4CA6E44A-E013-6F42-81CA-6164CF95649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6268281" y="3602038"/>
            <a:ext cx="8118894" cy="8063489"/>
          </a:xfrm>
        </p:spPr>
        <p:txBody>
          <a:bodyPr/>
          <a:lstStyle/>
          <a:p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436CDF4-11E0-AD49-92E0-5AD67C98BEB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744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rostus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E65E5705-A0DD-E142-AA4A-DC16A2AF6FD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24387175" cy="10529455"/>
          </a:xfrm>
        </p:spPr>
        <p:txBody>
          <a:bodyPr/>
          <a:lstStyle/>
          <a:p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6875E-8B8D-994C-80E6-F01A1015306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912120-46D1-6E4A-93BA-24C3157FF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4302" y="12712701"/>
            <a:ext cx="7466548" cy="730250"/>
          </a:xfrm>
        </p:spPr>
        <p:txBody>
          <a:bodyPr/>
          <a:lstStyle>
            <a:lvl1pPr algn="l">
              <a:defRPr/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6F9107-17ED-5540-B20E-5B8E6A6DE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1267175" y="12712701"/>
            <a:ext cx="2387280" cy="730250"/>
          </a:xfrm>
        </p:spPr>
        <p:txBody>
          <a:bodyPr/>
          <a:lstStyle/>
          <a:p>
            <a:fld id="{C1363889-7356-9F40-9FBE-E51D1BCEF130}" type="slidenum">
              <a:t>‹#›</a:t>
            </a:fld>
            <a:endParaRPr lang="fi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9D036D-044A-714C-9EA6-E67A8DDBD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02684" y="4156364"/>
            <a:ext cx="7290399" cy="7229391"/>
          </a:xfrm>
        </p:spPr>
        <p:txBody>
          <a:bodyPr>
            <a:noAutofit/>
          </a:bodyPr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 marL="2286000" indent="-457200">
              <a:buClr>
                <a:schemeClr val="bg1"/>
              </a:buClr>
              <a:buFont typeface="Helvetica" pitchFamily="2" charset="0"/>
              <a:buChar char="⁃"/>
              <a:defRPr>
                <a:solidFill>
                  <a:schemeClr val="bg1"/>
                </a:solidFill>
              </a:defRPr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4D9B3C-B769-0043-ADC1-C2E070E64D7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9766" y="12791855"/>
            <a:ext cx="1967907" cy="52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716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576C46-D35E-3148-AEA0-053AFB00F0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619" y="730251"/>
            <a:ext cx="21033938" cy="265112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7DA34-3400-0842-BA3D-F18923005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619" y="3651250"/>
            <a:ext cx="21033938" cy="870267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  <a:endParaRPr 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CE4E30-5F9D-A441-A305-2D4A6CEB4C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9800000" y="12712701"/>
            <a:ext cx="28800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i-FI"/>
              <a:t>5.9.2019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C08BDA-A3F4-CB41-9DF7-DD5ECBC763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52291" y="12712701"/>
            <a:ext cx="8230672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fi-FI"/>
              <a:t>Osaava henkilöstö ja työhyvinvointi yrityksen kasvun tukena / Koulutuskokonaisuuksien esittely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AFE12-169E-F84D-8DAB-B5BC2559A6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66035" y="12712701"/>
            <a:ext cx="899927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accent1"/>
                </a:solidFill>
              </a:defRPr>
            </a:lvl1pPr>
          </a:lstStyle>
          <a:p>
            <a:fld id="{C1363889-7356-9F40-9FBE-E51D1BCEF130}" type="slidenum">
              <a:rPr lang="fi-FI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10640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1" r:id="rId2"/>
    <p:sldLayoutId id="2147483660" r:id="rId3"/>
    <p:sldLayoutId id="2147483664" r:id="rId4"/>
    <p:sldLayoutId id="2147483650" r:id="rId5"/>
    <p:sldLayoutId id="2147483665" r:id="rId6"/>
    <p:sldLayoutId id="2147483666" r:id="rId7"/>
    <p:sldLayoutId id="2147483672" r:id="rId8"/>
    <p:sldLayoutId id="2147483667" r:id="rId9"/>
    <p:sldLayoutId id="2147483668" r:id="rId10"/>
    <p:sldLayoutId id="2147483671" r:id="rId11"/>
    <p:sldLayoutId id="2147483673" r:id="rId12"/>
  </p:sldLayoutIdLst>
  <p:hf sldNum="0" hdr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65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828800" rtl="0" eaLnBrk="1" latinLnBrk="0" hangingPunct="1">
        <a:lnSpc>
          <a:spcPts val="5000"/>
        </a:lnSpc>
        <a:spcBef>
          <a:spcPts val="1400"/>
        </a:spcBef>
        <a:spcAft>
          <a:spcPts val="1200"/>
        </a:spcAft>
        <a:buFontTx/>
        <a:buNone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900000" indent="-432000" algn="l" defTabSz="1828800" rtl="0" eaLnBrk="1" latinLnBrk="0" hangingPunct="1">
        <a:lnSpc>
          <a:spcPts val="5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0000" indent="-432000" algn="l" defTabSz="1828800" rtl="0" eaLnBrk="1" latinLnBrk="0" hangingPunct="1">
        <a:lnSpc>
          <a:spcPts val="5000"/>
        </a:lnSpc>
        <a:spcBef>
          <a:spcPts val="1000"/>
        </a:spcBef>
        <a:buClr>
          <a:schemeClr val="accent1"/>
        </a:buClr>
        <a:buFont typeface="Helvetica" pitchFamily="2" charset="0"/>
        <a:buChar char="-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ts val="55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ts val="5500"/>
        </a:lnSpc>
        <a:spcBef>
          <a:spcPts val="1000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5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018" y="11086940"/>
            <a:ext cx="12873235" cy="1862827"/>
          </a:xfrm>
          <a:prstGeom prst="rect">
            <a:avLst/>
          </a:prstGeom>
        </p:spPr>
      </p:pic>
      <p:pic>
        <p:nvPicPr>
          <p:cNvPr id="3" name="429_full_river-of-time_0144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5802"/>
                  <p14:fade out="60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949113" y="6613525"/>
            <a:ext cx="487362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715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3810" y="3192526"/>
            <a:ext cx="19157979" cy="6296914"/>
          </a:xfrm>
        </p:spPr>
        <p:txBody>
          <a:bodyPr>
            <a:normAutofit fontScale="90000"/>
          </a:bodyPr>
          <a:lstStyle/>
          <a:p>
            <a:br>
              <a:rPr lang="fi-FI" sz="8800" dirty="0"/>
            </a:br>
            <a:br>
              <a:rPr lang="fi-FI" sz="8800" dirty="0"/>
            </a:br>
            <a:br>
              <a:rPr lang="fi-FI" sz="8800" dirty="0"/>
            </a:br>
            <a:br>
              <a:rPr lang="fi-FI" sz="8800" dirty="0"/>
            </a:br>
            <a:br>
              <a:rPr lang="fi-FI" sz="8800" dirty="0">
                <a:cs typeface="Arial"/>
              </a:rPr>
            </a:br>
            <a:br>
              <a:rPr lang="fi-FI" sz="8900" dirty="0"/>
            </a:br>
            <a:r>
              <a:rPr lang="fi-FI" sz="8900" i="1" dirty="0"/>
              <a:t>Monipalvelualan yrityksessä voisi olla</a:t>
            </a:r>
            <a:br>
              <a:rPr lang="fi-FI" sz="8900" i="1" dirty="0"/>
            </a:br>
            <a:r>
              <a:rPr lang="fi-FI" sz="8900" i="1" dirty="0"/>
              <a:t>töitä tarjolla kivitöitä taitavalle toimitilahuoltajalle</a:t>
            </a:r>
            <a:br>
              <a:rPr lang="fi-FI" sz="8900" i="1" dirty="0"/>
            </a:br>
            <a:br>
              <a:rPr lang="fi-FI" sz="8900" dirty="0"/>
            </a:br>
            <a:br>
              <a:rPr lang="fi-FI" sz="8900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4758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948742" y="378942"/>
            <a:ext cx="21033938" cy="2142513"/>
          </a:xfrm>
        </p:spPr>
        <p:txBody>
          <a:bodyPr>
            <a:normAutofit/>
          </a:bodyPr>
          <a:lstStyle/>
          <a:p>
            <a:pPr algn="ctr"/>
            <a:r>
              <a:rPr lang="fi-FI" sz="8000" dirty="0"/>
              <a:t>Kivitöitä tekevä toimitilahuoltaja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" t="2616" r="7975" b="581"/>
          <a:stretch/>
        </p:blipFill>
        <p:spPr>
          <a:xfrm>
            <a:off x="13819653" y="2565791"/>
            <a:ext cx="7045887" cy="8213179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" t="6911" r="8611" b="9470"/>
          <a:stretch/>
        </p:blipFill>
        <p:spPr>
          <a:xfrm rot="21167370">
            <a:off x="2335816" y="3508637"/>
            <a:ext cx="8863520" cy="6726226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11904745" y="6111498"/>
            <a:ext cx="1596572" cy="15820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A009B25E-7BCF-4C4A-8F2A-AC6A21715A3A}"/>
              </a:ext>
            </a:extLst>
          </p:cNvPr>
          <p:cNvSpPr txBox="1"/>
          <p:nvPr/>
        </p:nvSpPr>
        <p:spPr>
          <a:xfrm>
            <a:off x="14686931" y="11427905"/>
            <a:ext cx="636796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dirty="0"/>
              <a:t>Ylläpitosiivouspalvelut</a:t>
            </a:r>
            <a:endParaRPr lang="fi-FI" sz="4000" b="1" dirty="0">
              <a:cs typeface="Arial"/>
            </a:endParaRPr>
          </a:p>
        </p:txBody>
      </p:sp>
      <p:sp>
        <p:nvSpPr>
          <p:cNvPr id="9" name="Tekstiruutu 8"/>
          <p:cNvSpPr txBox="1"/>
          <p:nvPr/>
        </p:nvSpPr>
        <p:spPr>
          <a:xfrm rot="21352345">
            <a:off x="4776251" y="10766185"/>
            <a:ext cx="57071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Viheralueiden kivitöiden tekeminen </a:t>
            </a:r>
          </a:p>
        </p:txBody>
      </p:sp>
    </p:spTree>
    <p:extLst>
      <p:ext uri="{BB962C8B-B14F-4D97-AF65-F5344CB8AC3E}">
        <p14:creationId xmlns:p14="http://schemas.microsoft.com/office/powerpoint/2010/main" val="282411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34600" y="5382807"/>
            <a:ext cx="18929720" cy="3982065"/>
          </a:xfrm>
        </p:spPr>
        <p:txBody>
          <a:bodyPr>
            <a:normAutofit fontScale="90000"/>
          </a:bodyPr>
          <a:lstStyle/>
          <a:p>
            <a:br>
              <a:rPr lang="fi-FI" i="1" dirty="0"/>
            </a:br>
            <a:br>
              <a:rPr lang="fi-FI" i="1" dirty="0"/>
            </a:br>
            <a:r>
              <a:rPr lang="fi-FI" sz="8900" i="1" dirty="0"/>
              <a:t>Jäikö työntekijälläsi opinnot kesken?</a:t>
            </a:r>
            <a:br>
              <a:rPr lang="fi-FI" sz="8900" i="1" dirty="0"/>
            </a:br>
            <a:br>
              <a:rPr lang="fi-FI" i="1" dirty="0"/>
            </a:br>
            <a:r>
              <a:rPr lang="fi-FI" i="1" dirty="0"/>
              <a:t> </a:t>
            </a:r>
            <a:br>
              <a:rPr lang="fi-FI" sz="8000" dirty="0"/>
            </a:b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32052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24877" y="5339571"/>
            <a:ext cx="18290381" cy="3982065"/>
          </a:xfrm>
        </p:spPr>
        <p:txBody>
          <a:bodyPr>
            <a:noAutofit/>
          </a:bodyPr>
          <a:lstStyle/>
          <a:p>
            <a:r>
              <a:rPr lang="fi-FI" sz="8000" i="1" dirty="0"/>
              <a:t>Opintoja voi jatkaa myöhemmin </a:t>
            </a:r>
            <a:br>
              <a:rPr lang="fi-FI" sz="8000" i="1" dirty="0"/>
            </a:br>
            <a:r>
              <a:rPr lang="fi-FI" sz="8000" i="1" dirty="0"/>
              <a:t>esimerkiksi työn ohessa </a:t>
            </a:r>
            <a:br>
              <a:rPr lang="fi-FI" sz="8000" i="1" dirty="0"/>
            </a:br>
            <a:r>
              <a:rPr lang="fi-FI" sz="8000" i="1" dirty="0"/>
              <a:t>ja</a:t>
            </a:r>
            <a:br>
              <a:rPr lang="fi-FI" sz="8000" i="1" dirty="0"/>
            </a:br>
            <a:r>
              <a:rPr lang="fi-FI" sz="8000" i="1" dirty="0"/>
              <a:t>täydentää koko tutkinnoksi</a:t>
            </a:r>
            <a:br>
              <a:rPr lang="fi-FI" sz="8000" i="1" dirty="0"/>
            </a:br>
            <a:endParaRPr lang="fi-FI" sz="8000" i="1" dirty="0"/>
          </a:p>
        </p:txBody>
      </p:sp>
    </p:spTree>
    <p:extLst>
      <p:ext uri="{BB962C8B-B14F-4D97-AF65-F5344CB8AC3E}">
        <p14:creationId xmlns:p14="http://schemas.microsoft.com/office/powerpoint/2010/main" val="2186067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4520" y="3698241"/>
            <a:ext cx="22201240" cy="8287912"/>
          </a:xfrm>
        </p:spPr>
        <p:txBody>
          <a:bodyPr>
            <a:normAutofit fontScale="90000"/>
          </a:bodyPr>
          <a:lstStyle/>
          <a:p>
            <a:br>
              <a:rPr lang="fi-FI" i="1" dirty="0"/>
            </a:br>
            <a:br>
              <a:rPr lang="fi-FI" dirty="0"/>
            </a:br>
            <a:r>
              <a:rPr lang="fi-FI" sz="8900" i="1" dirty="0"/>
              <a:t>Jos työntekijällä on tutkinto kesken</a:t>
            </a:r>
            <a:br>
              <a:rPr lang="fi-FI" sz="8900" i="1" dirty="0"/>
            </a:br>
            <a:r>
              <a:rPr lang="fi-FI" sz="8900" i="1" dirty="0"/>
              <a:t>koulutuksen voi suorittaa loppuun</a:t>
            </a:r>
            <a:br>
              <a:rPr lang="fi-FI" sz="8900" i="1" dirty="0"/>
            </a:br>
            <a:r>
              <a:rPr lang="fi-FI" sz="8900" i="1" dirty="0"/>
              <a:t>ja</a:t>
            </a:r>
            <a:br>
              <a:rPr lang="fi-FI" sz="8900" i="1" dirty="0"/>
            </a:br>
            <a:r>
              <a:rPr lang="fi-FI" sz="8900" i="1" dirty="0"/>
              <a:t>täydentää sitä toisen alan osaamisella</a:t>
            </a:r>
            <a:br>
              <a:rPr lang="fi-FI" sz="8900" i="1" dirty="0"/>
            </a:br>
            <a:br>
              <a:rPr lang="fi-FI" sz="8900" i="1" dirty="0"/>
            </a:br>
            <a:r>
              <a:rPr lang="fi-FI" i="1" dirty="0"/>
              <a:t> </a:t>
            </a:r>
            <a:br>
              <a:rPr lang="fi-FI" sz="8000" dirty="0"/>
            </a:b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98006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8" descr="Kuva, joka sisältää kohteen henkilö, sisä, mies, pöytä&#10;&#10;Kuvaus luotu, korkea luotettavuus">
            <a:extLst>
              <a:ext uri="{FF2B5EF4-FFF2-40B4-BE49-F238E27FC236}">
                <a16:creationId xmlns:a16="http://schemas.microsoft.com/office/drawing/2014/main" id="{F1DCEF91-F485-423E-85D6-F4D68C9D0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39520" y="2998117"/>
            <a:ext cx="5677600" cy="7668578"/>
          </a:xfrm>
          <a:prstGeom prst="rect">
            <a:avLst/>
          </a:prstGeom>
        </p:spPr>
      </p:pic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4110016" y="531606"/>
            <a:ext cx="18569984" cy="2142513"/>
          </a:xfrm>
        </p:spPr>
        <p:txBody>
          <a:bodyPr>
            <a:normAutofit/>
          </a:bodyPr>
          <a:lstStyle/>
          <a:p>
            <a:r>
              <a:rPr lang="fi-FI" sz="8300" dirty="0"/>
              <a:t>Huolenpitoa ja ruoan valmistusta </a:t>
            </a:r>
            <a:endParaRPr lang="fi-FI" sz="8300" dirty="0">
              <a:cs typeface="Arial"/>
            </a:endParaRPr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247" y="3843670"/>
            <a:ext cx="8320790" cy="5766972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076C3171-A92C-4CE3-9CD1-3D0D01C80912}"/>
              </a:ext>
            </a:extLst>
          </p:cNvPr>
          <p:cNvSpPr txBox="1"/>
          <p:nvPr/>
        </p:nvSpPr>
        <p:spPr>
          <a:xfrm>
            <a:off x="3947456" y="10955750"/>
            <a:ext cx="14797811" cy="187743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dirty="0"/>
              <a:t>Lapsen kasvun, hyvinvoinnin ja </a:t>
            </a:r>
          </a:p>
          <a:p>
            <a:r>
              <a:rPr lang="fi-FI" sz="4000" b="1" dirty="0"/>
              <a:t>oppimisen edistäminen</a:t>
            </a:r>
          </a:p>
          <a:p>
            <a:pPr algn="l"/>
            <a:endParaRPr lang="fi-FI" dirty="0">
              <a:cs typeface="Arial"/>
            </a:endParaRP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5AAD0CBE-0F51-4C66-BA28-60B3D9E81DFD}"/>
              </a:ext>
            </a:extLst>
          </p:cNvPr>
          <p:cNvSpPr txBox="1"/>
          <p:nvPr/>
        </p:nvSpPr>
        <p:spPr>
          <a:xfrm>
            <a:off x="13395008" y="10955750"/>
            <a:ext cx="966341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dirty="0"/>
              <a:t>Ravitsemuspalveluissa toimiminen</a:t>
            </a:r>
            <a:endParaRPr lang="fi-FI" sz="4000" b="1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26160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29651" y="3804118"/>
            <a:ext cx="16891940" cy="7026442"/>
          </a:xfrm>
        </p:spPr>
        <p:txBody>
          <a:bodyPr>
            <a:normAutofit/>
          </a:bodyPr>
          <a:lstStyle/>
          <a:p>
            <a:r>
              <a:rPr lang="fi-FI" sz="8000" i="1" dirty="0"/>
              <a:t>Tarvitseeko yrityksesi työntekijä tai </a:t>
            </a:r>
            <a:br>
              <a:rPr lang="fi-FI" sz="8000" i="1" dirty="0"/>
            </a:br>
            <a:r>
              <a:rPr lang="fi-FI" sz="8000" i="1" dirty="0"/>
              <a:t>sinä täydennyskoulutusta? </a:t>
            </a:r>
            <a:br>
              <a:rPr lang="fi-FI" sz="8300" i="1" dirty="0"/>
            </a:br>
            <a:endParaRPr lang="fi-FI" sz="8300" dirty="0"/>
          </a:p>
        </p:txBody>
      </p:sp>
    </p:spTree>
    <p:extLst>
      <p:ext uri="{BB962C8B-B14F-4D97-AF65-F5344CB8AC3E}">
        <p14:creationId xmlns:p14="http://schemas.microsoft.com/office/powerpoint/2010/main" val="2906755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82637" y="5217651"/>
            <a:ext cx="18290381" cy="3982065"/>
          </a:xfrm>
        </p:spPr>
        <p:txBody>
          <a:bodyPr>
            <a:normAutofit fontScale="90000"/>
          </a:bodyPr>
          <a:lstStyle/>
          <a:p>
            <a:r>
              <a:rPr lang="fi-FI" sz="8300" i="1" dirty="0"/>
              <a:t>Koulutusvaihtoehtona voi olla erilaiset henkilöstökoulutukset </a:t>
            </a:r>
            <a:br>
              <a:rPr lang="fi-FI" sz="8300" i="1" dirty="0"/>
            </a:br>
            <a:r>
              <a:rPr lang="fi-FI" sz="8300" i="1" dirty="0"/>
              <a:t>tai </a:t>
            </a:r>
            <a:br>
              <a:rPr lang="fi-FI" sz="8300" i="1" dirty="0"/>
            </a:br>
            <a:r>
              <a:rPr lang="fi-FI" sz="8300" i="1" dirty="0"/>
              <a:t>yrittäjän oppisopimus </a:t>
            </a:r>
            <a:br>
              <a:rPr lang="fi-FI" sz="8300" i="1" dirty="0"/>
            </a:br>
            <a:endParaRPr lang="fi-FI" sz="8300" dirty="0"/>
          </a:p>
        </p:txBody>
      </p:sp>
    </p:spTree>
    <p:extLst>
      <p:ext uri="{BB962C8B-B14F-4D97-AF65-F5344CB8AC3E}">
        <p14:creationId xmlns:p14="http://schemas.microsoft.com/office/powerpoint/2010/main" val="1743715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/>
          <p:cNvSpPr>
            <a:spLocks noGrp="1"/>
          </p:cNvSpPr>
          <p:nvPr>
            <p:ph type="ctrTitle"/>
          </p:nvPr>
        </p:nvSpPr>
        <p:spPr>
          <a:xfrm>
            <a:off x="2926477" y="4790931"/>
            <a:ext cx="18754963" cy="3982065"/>
          </a:xfrm>
        </p:spPr>
        <p:txBody>
          <a:bodyPr>
            <a:normAutofit/>
          </a:bodyPr>
          <a:lstStyle/>
          <a:p>
            <a:r>
              <a:rPr lang="fi-FI" sz="8000" i="1" dirty="0"/>
              <a:t>Koulutus voi sisältää esimerkiksi</a:t>
            </a:r>
          </a:p>
        </p:txBody>
      </p:sp>
    </p:spTree>
    <p:extLst>
      <p:ext uri="{BB962C8B-B14F-4D97-AF65-F5344CB8AC3E}">
        <p14:creationId xmlns:p14="http://schemas.microsoft.com/office/powerpoint/2010/main" val="1374966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95292" y="776859"/>
            <a:ext cx="21033938" cy="2142513"/>
          </a:xfrm>
        </p:spPr>
        <p:txBody>
          <a:bodyPr>
            <a:normAutofit/>
          </a:bodyPr>
          <a:lstStyle/>
          <a:p>
            <a:pPr algn="ctr"/>
            <a:r>
              <a:rPr lang="fi-FI" sz="8000" dirty="0"/>
              <a:t>Kirjanpitoa ja asiakaspalvelua</a:t>
            </a:r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4"/>
          <a:stretch/>
        </p:blipFill>
        <p:spPr>
          <a:xfrm>
            <a:off x="4432946" y="3620770"/>
            <a:ext cx="5624751" cy="7181965"/>
          </a:xfrm>
          <a:prstGeom prst="rect">
            <a:avLst/>
          </a:prstGeom>
        </p:spPr>
      </p:pic>
      <p:sp>
        <p:nvSpPr>
          <p:cNvPr id="10" name="Plus 9"/>
          <p:cNvSpPr/>
          <p:nvPr/>
        </p:nvSpPr>
        <p:spPr>
          <a:xfrm>
            <a:off x="11184955" y="6366166"/>
            <a:ext cx="1227306" cy="14063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" b="433"/>
          <a:stretch/>
        </p:blipFill>
        <p:spPr>
          <a:xfrm>
            <a:off x="12979802" y="3138899"/>
            <a:ext cx="7112225" cy="7663836"/>
          </a:xfrm>
          <a:prstGeom prst="rect">
            <a:avLst/>
          </a:prstGeo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7FA9132D-C1BD-41FF-9B46-DDC0010B94D3}"/>
              </a:ext>
            </a:extLst>
          </p:cNvPr>
          <p:cNvSpPr txBox="1"/>
          <p:nvPr/>
        </p:nvSpPr>
        <p:spPr>
          <a:xfrm>
            <a:off x="4273832" y="11219291"/>
            <a:ext cx="932024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dirty="0"/>
              <a:t>Asiakaspalvelu tutkinnon osa </a:t>
            </a:r>
            <a:endParaRPr lang="fi-FI" sz="4000" b="1" dirty="0"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3745706" y="11219291"/>
            <a:ext cx="605395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Kirjanpito tutkinnon osa</a:t>
            </a:r>
          </a:p>
        </p:txBody>
      </p:sp>
    </p:spTree>
    <p:extLst>
      <p:ext uri="{BB962C8B-B14F-4D97-AF65-F5344CB8AC3E}">
        <p14:creationId xmlns:p14="http://schemas.microsoft.com/office/powerpoint/2010/main" val="222992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7B61BC2-E8E6-4331-B767-08B17C92DE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97233" y="2152254"/>
            <a:ext cx="18290381" cy="3391823"/>
          </a:xfrm>
        </p:spPr>
        <p:txBody>
          <a:bodyPr/>
          <a:lstStyle/>
          <a:p>
            <a:endParaRPr lang="fi-FI" b="0" dirty="0">
              <a:ea typeface="+mj-lt"/>
              <a:cs typeface="+mj-lt"/>
            </a:endParaRPr>
          </a:p>
          <a:p>
            <a:endParaRPr lang="fi-FI" dirty="0">
              <a:cs typeface="Arial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79C4B44-96F2-4F41-9834-B73BEB30C96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68119" y="3445533"/>
            <a:ext cx="19619495" cy="9046361"/>
          </a:xfrm>
        </p:spPr>
        <p:txBody>
          <a:bodyPr vert="horz" lIns="0" tIns="0" rIns="0" bIns="0" rtlCol="0" anchor="t">
            <a:normAutofit fontScale="62500" lnSpcReduction="20000"/>
          </a:bodyPr>
          <a:lstStyle/>
          <a:p>
            <a:endParaRPr lang="fi-FI" sz="16800" b="1" dirty="0">
              <a:latin typeface="+mj-lt"/>
              <a:ea typeface="+mn-lt"/>
              <a:cs typeface="+mn-lt"/>
            </a:endParaRPr>
          </a:p>
          <a:p>
            <a:pPr fontAlgn="base">
              <a:lnSpc>
                <a:spcPct val="120000"/>
              </a:lnSpc>
            </a:pPr>
            <a:r>
              <a:rPr lang="fi-FI" sz="16800" dirty="0">
                <a:solidFill>
                  <a:srgbClr val="FFFFFF"/>
                </a:solidFill>
                <a:latin typeface="Arial" panose="020B0604020202020204" pitchFamily="34" charset="0"/>
              </a:rPr>
              <a:t> </a:t>
            </a:r>
            <a:r>
              <a:rPr lang="fi-FI" sz="12800" b="1" i="1" dirty="0">
                <a:solidFill>
                  <a:srgbClr val="FFFFFF"/>
                </a:solidFill>
                <a:latin typeface="Arial" panose="020B0604020202020204" pitchFamily="34" charset="0"/>
              </a:rPr>
              <a:t>Voimme tarjota koulutusta ja</a:t>
            </a:r>
            <a:r>
              <a:rPr lang="en-US" sz="12800" i="1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r>
              <a:rPr lang="en-US" sz="12800" i="1" dirty="0">
                <a:solidFill>
                  <a:srgbClr val="000000"/>
                </a:solidFill>
                <a:latin typeface="Segoe UI" panose="020B0502040204020203" pitchFamily="34" charset="0"/>
              </a:rPr>
              <a:t> </a:t>
            </a:r>
            <a:r>
              <a:rPr lang="fi-FI" sz="12800" b="1" i="1" dirty="0">
                <a:solidFill>
                  <a:srgbClr val="FFFFFF"/>
                </a:solidFill>
                <a:latin typeface="Arial" panose="020B0604020202020204" pitchFamily="34" charset="0"/>
              </a:rPr>
              <a:t>palveluita  joustavasti </a:t>
            </a:r>
            <a:r>
              <a:rPr lang="fi-FI" sz="12800" i="1" dirty="0">
                <a:solidFill>
                  <a:srgbClr val="000000"/>
                </a:solidFill>
                <a:latin typeface="Arial" panose="020B0604020202020204" pitchFamily="34" charset="0"/>
              </a:rPr>
              <a:t>​</a:t>
            </a:r>
            <a:r>
              <a:rPr lang="fi-FI" sz="12800" b="1" i="1" dirty="0">
                <a:solidFill>
                  <a:srgbClr val="FFFFFF"/>
                </a:solidFill>
                <a:latin typeface="Arial" panose="020B0604020202020204" pitchFamily="34" charset="0"/>
              </a:rPr>
              <a:t> juuri sinun yrityksesi tarpeisiin</a:t>
            </a:r>
            <a:endParaRPr lang="en-US" sz="12800" i="1" dirty="0">
              <a:solidFill>
                <a:srgbClr val="000000"/>
              </a:solidFill>
              <a:latin typeface="Segoe UI" panose="020B0502040204020203" pitchFamily="34" charset="0"/>
            </a:endParaRPr>
          </a:p>
          <a:p>
            <a:endParaRPr lang="fi-FI" sz="20000" i="1" dirty="0">
              <a:latin typeface="+mj-lt"/>
              <a:ea typeface="+mn-lt"/>
              <a:cs typeface="+mn-lt"/>
            </a:endParaRPr>
          </a:p>
          <a:p>
            <a:pPr>
              <a:lnSpc>
                <a:spcPct val="120000"/>
              </a:lnSpc>
            </a:pPr>
            <a:r>
              <a:rPr lang="fi-FI" sz="20000" b="1" i="1" dirty="0">
                <a:latin typeface="+mj-lt"/>
                <a:ea typeface="+mn-lt"/>
                <a:cs typeface="+mn-lt"/>
              </a:rPr>
              <a:t> </a:t>
            </a:r>
            <a:endParaRPr lang="en-US" sz="20000" b="1" i="1" dirty="0">
              <a:latin typeface="+mj-lt"/>
              <a:ea typeface="+mn-lt"/>
              <a:cs typeface="+mn-lt"/>
            </a:endParaRPr>
          </a:p>
          <a:p>
            <a:pPr algn="l"/>
            <a:endParaRPr lang="fi-FI" dirty="0">
              <a:ea typeface="+mn-lt"/>
              <a:cs typeface="+mn-lt"/>
            </a:endParaRPr>
          </a:p>
          <a:p>
            <a:pPr algn="l"/>
            <a:endParaRPr lang="fi-FI" dirty="0">
              <a:cs typeface="Arial"/>
            </a:endParaRPr>
          </a:p>
          <a:p>
            <a:pPr algn="l"/>
            <a:endParaRPr lang="fi-FI" dirty="0">
              <a:cs typeface="Arial"/>
            </a:endParaRPr>
          </a:p>
          <a:p>
            <a:endParaRPr lang="fi-FI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872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701589" y="890149"/>
            <a:ext cx="21033938" cy="2142513"/>
          </a:xfrm>
        </p:spPr>
        <p:txBody>
          <a:bodyPr>
            <a:normAutofit/>
          </a:bodyPr>
          <a:lstStyle/>
          <a:p>
            <a:pPr algn="ctr"/>
            <a:r>
              <a:rPr lang="fi-FI" sz="8000" dirty="0"/>
              <a:t>Yrityksen kehittämisen osaamisala </a:t>
            </a:r>
          </a:p>
        </p:txBody>
      </p:sp>
      <p:sp>
        <p:nvSpPr>
          <p:cNvPr id="10" name="Plus 9"/>
          <p:cNvSpPr/>
          <p:nvPr/>
        </p:nvSpPr>
        <p:spPr>
          <a:xfrm>
            <a:off x="11817404" y="6691599"/>
            <a:ext cx="1227306" cy="1406330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7FA9132D-C1BD-41FF-9B46-DDC0010B94D3}"/>
              </a:ext>
            </a:extLst>
          </p:cNvPr>
          <p:cNvSpPr txBox="1"/>
          <p:nvPr/>
        </p:nvSpPr>
        <p:spPr>
          <a:xfrm>
            <a:off x="3072477" y="10853633"/>
            <a:ext cx="8887421" cy="132343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fi-FI" sz="4000" b="1" dirty="0"/>
              <a:t>Yritystoiminnan suunnittelu </a:t>
            </a:r>
          </a:p>
          <a:p>
            <a:pPr algn="ctr"/>
            <a:r>
              <a:rPr lang="fi-FI" sz="4000" b="1" dirty="0"/>
              <a:t>ja käynnistäminen</a:t>
            </a:r>
            <a:endParaRPr lang="fi-FI" sz="4000" b="1" dirty="0">
              <a:cs typeface="Arial"/>
            </a:endParaRPr>
          </a:p>
        </p:txBody>
      </p:sp>
      <p:sp>
        <p:nvSpPr>
          <p:cNvPr id="7" name="Tekstiruutu 6"/>
          <p:cNvSpPr txBox="1"/>
          <p:nvPr/>
        </p:nvSpPr>
        <p:spPr>
          <a:xfrm>
            <a:off x="13173598" y="10990284"/>
            <a:ext cx="82380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4000" b="1" dirty="0"/>
              <a:t>Yritystoiminnan kehittäminen</a:t>
            </a:r>
          </a:p>
        </p:txBody>
      </p:sp>
      <p:sp>
        <p:nvSpPr>
          <p:cNvPr id="5" name="AutoShape 2" descr="data:image/png;base64,%20iVBORw0KGgoAAAANSUhEUgAAAVQAAAEBCAYAAAAn0V3xAAAAAXNSR0IArs4c6QAAAARnQU1BAACxjwv8YQUAAAAJcEhZcwAADsMAAA7DAcdvqGQAAP+lSURBVHhe7L0HoGVHdaa7Ts43p865W6GVJSQkIQQooESQQCbYGEyyAYNNzhgQwphkshlkwNgghAWYqIAEQgkFUE6dc7h9cz75vP9bdU63YPzmzZvxeKzurnPr7r0rh7X+Wquqdu2IHTaHzf+kGRwczP/mN785+pZbbnnLpk2bXrpv3z5LJBI2PDxsqVTK3vzmN3/81a9+9XubwQ+bw+aQMtVq9U2HAfWw+R+akZGRRVNTU8/88Y9/3P/rX//6j+r1+rInnniiZ2BgwJYuXWqlUslisZg9/PDDdsopp9z47ne/+6MrVqy4vRn9sDlsDhlzGFAPm98zjUYjKekzesIJJyzYtWvXiVdfffXirVu3/pm8jtq8ebONjY3ZqlWrLJ1Ou52bm3MwRTrdtm2bjY+P2zvf+c5vvuxlL3tVSPHgNGqnmOypk5OTSyqVyqyk9Nva29vHIpFIoxnksDkEzWFAPcSNQCEiEDxu48aNC+6///42SZsvvemmmzLJZHJBoVA48rHHHoNIrK+vz8NnMhnLZrMmKdUEJFYsFi2fz7vaPzo66vYtb3nLz88555yXdXV1TXikg8yozbp++ctffuz6669/kR579uzZU1Ob3HvSSSfd9trXvvaKaDQ6GUIeNoeaOQyoh5gRGMyX5LlUqntUEtUf3XPPPQsleZ5Yq9XmCRgiIoi4AMHi8biHB0iRPlsAqnBuBbhWLpfdPZfL+RVJFSn27LPPnvvLv/zLZ82bN+9uT+QgM/fdd9+ffuYzn/nmvffeaytXrjRJqT6wYNauXfvLV7ziFV9RG9yqxyVq7+1qz0H3PGwOenMYUA8SI0BbcPfdd184f/78+xcvXrx53bp1CwV8Namgy8Tsl23ZssVuv/32ukDxeD2vkUQKCORQ2zG9vb0OlEibSKCo8oAEQEkYwBOgxeDHvcDC4wC4+Le1tdnWrVvtggsu2Pfud7/7HIV52CMcJEb1TUmKf7fA9PWS3OetWbPG6970c2B94IEH7JhjjimpHx6SlL7mhBNO+Mry5cu/pSDD6ot9HviwOWjNYUD9v2TEgBldymKyWnD5HxuFp58W3nHHHf1jY2OLfvrTn94vwIqefvrpl23YsGGppMSny++EFStW7O7t7ds6NLTv6M7OLhseHkoJ5NIA4MjIiDM+FuBEfZda7tImbiwuYQBJgJQr7gDsk/0BWpXb4yOVYpBoAW2eX/7yl3/5la985V8qTN09DxKjNpl/zTXX3PyFL3zhCCR3Bhox0P42oE2np6dtaGjI24ppkGc961klAWp5+/bt67u7u7/0+te//ptql8PzrAepOQyo/4tGAJPUBU5K3Hjjjelly5Y5kyD53Xbbbc5c559/fmPbtm1Rgdwlu3fvXihppi7GsoGBgZrcTlbj36Tw37vkkktsamoqIkYlCdTIWmdn5wk7duw4Q+4NgVVNTDsgRnzBTTfdlBdwpQWgEzCsJEPcHeSQHJGY2toKTSkytn/OE+DkHkYHBABLrhj8SUN5eRgMAAxQALZcJ1ytLUm9z1pVqv/s7Kzi5eSfcLAlf+ZbX/jCF17/oQ996HVKb4cndBAZaQCv/PjHP36VQDOm/vYFulZbAq70B23Vkubx575l1QdFSbVfP/nkk3dLer1JdLBRyU6prcohh8PmqW4OA+r/pBFopPbu3XvOo48+ukwSSHl0dPSZYhrArfPhhx+eL2ZpwEQTExPOSIDUvHnzfNVbZqkAKA6oIcEw5wgDDg4Ozggsd5944omRnTt3mtR0B2L51wVuvQK/TiLDpAAeYNiarwToULEBs2Qy5X5c6/UgXZK+osi9bJVK1VLplKWSMZuanFI4qfCVktU1BNQECIl4zNoKHTY9OyMgMIXN2Mxs0SYFsKRRq9StNKNyZ5RuvsuyhYIcI4pbtojKRvkYSPr7+wff8pa3nC2p7AnKfbAZDZRv+tjHPvYFBqslS5a4ik+/YJHQ6QsGJYCVZ/oImsASZmZmxgci+mfp0qVD55577qRo6XbR1Z0LFiyIoUFoIGX6JdrT0zNy9tln36BsxxX3sET7FDGHAfX/w4hJ0nfdddez169f//qHHnroXIFeBmYREzgDwQBIKYAKjMIVMCUMz4SBAZH8kGTwh8FgLCxxAT8kPOIRjsUfwhEXRsQQppUmDNuSRnGbnZ2jpLIRxYs208rJP+lgWioVrap48XjUMkqnUq2gv1o6UbCIAHR6dtqisZQGglGbnpq08bERy+eSdvTqhTY7N2O9Xe12xtOX25rl8+zqnzxoDz8+ZvMGBhR21GIJAbXK8eCDD9rll1++993vfvcpKvNOL/RBZvbs2fOsr371q1dKIzmNwZL+oe5c6YfWrgfc6GPcW9Mp2NZgyKBK32MYfInL4AgtPEmLqF144YVPKP4tornbLr744rjybOj59uXLl+9WGwf14rD5L2UOA+r/wEiFXXvttddeee+9954n6SEFM0gKc6IH/GAWLAwBkwCYAB0g2ALKFngSDoZD9WvFIz3Ck1brHmbkHgYkPuFxb6r3njdgi2kBdLlcaqqdKeXLKjx5h3CUw6UkCTnRiNTSTFxS9LiNjU/YxPiUgFQqv9T4ypyAIDprF114qg10Z2xeb4etWNglmK4Jq+sWjZclucbsZ7/eY//0nYdt5ZqlVpwDFCSpKm9J7vaSl7zk9ve85z0vVP2HvYAHobnpppte8sUvfvFq+gcQbE2h0Oe0c6tv6C/6kf4kDNIp/jzT37QZFpogLa4tOgCUW9MJ+JEmUwzQQ0dHx6OLFi16uFAoXHPEEUfURI+R3bt3W3t7e+3II4+8S1kj0dYUL8bVC3PY/KeZw4D67xgRY/TOO+/8y6uuuuov7rjjjjVII6zotgAK4oeBYkIjpD3mFgGxlmTSAkQsTIAhDowFE7WYhDRwb93DdDAp6XDfYkiAlDCk/WRgJR3iEY50iVssMn8nN4Ggl0N5T4xP2tTErHCxZBWVc26mbCuX91isMWPHHL3Ejly9wLIq5oIF3VLrU5aWlFurlqxcAUyRsMpWbVSsIOC97vZt9s3v/NZWHbna6jUWqgKobtiwwY499th3fv3rX/+kV/ggNb/73e+e8/73v/8aAV73ihUr9vdnq8/VFJbNZNVvSQdGNIR4POb9Um/ULJUUjajPIupLaAnL4NoyDMzQDOBK30Iz9DWv9pI++bGToq+vr86bauzOYJpJQNsQoP5GbvsU7m6V72lK+25JtreIftltcZTopiR6ejTkdNj8nzCHAfUPjIgx/uMf//htslds2rQpvnjxYifwikCsXK6IccQ0UpMTibgzB4xULhcduGKxhCUFeJUKoCawFVgSt1gSIAGcUrljYiT4bnYWwKxZLp/3cMRPJpJWLlWcgWp1AbfAOh6LWywiGxNzKV3mNuek4pNPPl+wRDJuM9NzSr9hU9PjVirOiBnzVhdnT4yNCxTnLJ1M2NEre+3MZyyxeDRhCZVh7ZELLZ+GkWFykUBdKmtVklKt5FIpZaxHVN46YK96K2RbIW//ev06+/q377Sj1h5hdZeGw55UFttOOeWUd33mM5/5OwU9aI3A6/R3vOMd33/kkUcGVq9e7aDJQIcWEY3GbWpy2gezPNKrBtqk+odpIY1RGoCkhRTnHFgLhXaPixvxoRkGTQZSBk3oJgySLDAW9w+k0ArugChu0ArtTzzAmLSYWuBZmlPj6KOPHhWg3iU6PVWAy1au1ynOpmZ1Dpv/YHPIA6rU8cUiwpxGbl4b3Hv//fe/8aMf/ehnN27cmBBAOIEiJWCKIuhEXMQu6SPmUmDYQjQ2NmljIvAqizQCv5qYBJCKCrwAxZmpGUmHUs8FqJ1dXQI/qXUCWZManpWaPq9/noAvrJwDnDEBqzOZ4u7bN+R5lsqSBOsVqXaSYGGgaTGMADyRStiZTz/GBrryYrgJ6+sB/CNWliRak3TU3Zm3rs6UDfRmrJBnvk9qZE3gXJZUBYqL+eXg5W5ACbgxPacHpKiGB5KTpKW0mPcL37zTfnnnNlu1crnFBLNlgSqGxZjnP//573r9619/0AKqBtvo9ddf/1dS+T8NsDHYFgFI9W1Nbbpj+2475bg+6+uP2i9+tc261Sc79+wT0EUtmYpab89CgZ8GqXjEunu6rK4BmvZuqJ2hhQCwtGeYP4cGoAdoIyeJFZCERgBMqfweHtpsTRVgWSgDZIkL6FJO/Fnwyufz9aOOOmrzySef/CsB7ZCk7X+99NJLN/f09Bx+s+s/yBySgPr444/PFzG+SszRs379+oulPvWecMIJG6XWf+hTn/rURwWmJ8AsqNsQqRrJ4pIGUpLoZqZmm5JqXRLhrM1OT0nSi9qqFd2SGqNinrINzOsU2DVs145hW75sni1b3ulMNzoqgByetrHxaZuaKSmMJJI5SRuSavr6O2337mHFF/MUctbVkRfwTkuCZa+jWU97wU4/ebWtWi61PCtJVur4jPIXG9lAX97ymaRLPpEoanpC8ikyJWqo/utfWeBakxQLUDZMCYqBGwoV0TMqqLhaXg2fxiAd/OXr8YOJWE4Dyb/89H679d5JlSspaTcigEg509JGL3vZy951ySWXHMyAGr/lllv+RjTyDgFZkpV+uWpwlGqvAWrD+vX29teeYieckLFdu+fUTzHbvWPGNm6btPXb99n2XfRnj+3eM27xVI7tc+ocaTNqfgYrNBGkzooGPaZtaNuZ2WmrSGuJSlugjQFaJFl2gwCmrTl4wLbl15pCAFiRajG4cTIYwMpuE+IMDw9Pis7vFsDeJekVbayugfNnK1as2KyrUN4Nboff9PqfNOqjQwtQRXTt35K55pprnse8FIQIEaJinXTSSdP33ntvnrmxlhoF4bkaL8lh9949Nj40aj2dOevsSdryhQustythJ5242HolBUb1A/wQOADUel1gpbQFVQ587sF8QQPQ4vVOXSXZzPmiVUwAKol5Tmp+KmIZpGD1TCYj1Y84Ursl4FqtGqRGGM7T0h/qIup3XWEaAtSI1Pe4QBVpVA/7JU/JvroBQAWuknZ5VwC+iUaQiBRIYaNiaotI5VdxHWcBVOb8ANR0wr7xg3vtV3eNWP+8DpsD0BUA6XVwcNAl1Le//e0HtcqvgbTtr//6r38uOjlDg7AGwClXwRvq0127dturXrTcjl+tQaaMxCiApIuSDGFJm56bFhXEbPPWCbv1N9tt70jFtu/Yp8EuoQG11zLZnGUFgl1d7Q6GswJLpnwy0mIa6hCkUwYvDFcskijSaihDWNzCIAxEY9Ku5tgex+AaXr5Aqm0BM0IBaQK6nBpGHJlhSaxTon9eQ46IN4rq32sEtmOnnXbaLoW9UWEb3d3dqplNyi8kfti4UZsdWoD6ne98509lv75z584oK6eoTxAXqhKEBZCKWGxOhJcQGOI/MjZuu3fuEXhm7MJzV9vxR3VZJpEXMQuAYqzyinmqInqkQ5FZpJEUyFSBLl1FpA5sYkZJfzGBFcBrAjFkAHAxGhH4ibgB9ihADIhB8AIqpgp4q5450ZpLkXEUQlnoGWkTKdR99RzmPgE4lz8bcbBQdyW5S2oFoSkLRmzgYQjrYCur+gAMxA4uYf9kMAwAZld+6Vf22JYxW7ig1ybHZgUCacVp+Kr05Zdf/u7Xve51n2hGOCiN6hr/+te/fv03v/nN53Dqlg9m6iM524YNm+yVf7TcnnFsj03PzGncTKifGDwZeOIWjddM3esDaUUDWLHEgmHZduydtJHxos1V0rZ+w24bHhNQihZEEjY5MaV+0wCZSFpvT5/Ps/f19/gcPsBYAiBrdUswP68OqkoTodNZJGWwpP+KpTkN2kWPS7cC2ki2TOkAomGqiYWzogsRTN8AtvgB0AgV+M+bN68kPtnQ2dnZkNCRUFvcetRRR9156qmnbh0dHf3tcccdx5t/AdEPUXNIAeqWLVte9tGPfvSLv/zlLzvPOOMMJ0gMQMoIzwjOiB9AKGLZdFhd3bNnpz3j5GX2x5edKOKSdFArSZhLOMgh9QFAEC77ryHihgkg8RVARQAypD6AUnnFxEiEgLI9DojKIC9QcgmS+Dh5CFn+kb6AjlgtR5hB2bmD5BK/RiUREZY50JoDLKo/PqonzgL8hsIEbQ4JlRIF1Z9Qnq7K0NDV5WohOyBca9Qsocwqkrjf+3c32sxc1PJtgclY0d6xY4fNnz/f/uZv/uZdkmQOaglVIJK8+eabr/u7v/u7Zy9cuNBpCNphEXLz5u327FO77bLzF/rik9MAnSkwZYGvrj6J0M9qT6THKAuOorlkPK2+QaNIKL2Ijal9Z6ar1tHea0PDk/bohs1238ObbNmCDtu0fY/tGopae1u79Q/02ahU+OKsBvV61Qr5vGULGdGx8qpAz0lLpEQnUICANiyUln3QbtTDPeWnHxEkoEeuLWmXZ/y4R+BgigGAdTCWH3yD8CHAHUskEhtOPPHErYr7PaYjzj777Om1a9feqSZjAQIC41yJ5mh+8Bq156EDqI8//vjXPvzhD7+GN5I0sjpBQCQAKUTTumfLC8TIZvgdW7fbn730eDvjxPlWLiFpSIoDRH30b0KjADMak7QqWTIKAwnsAKUG6rZcY5JA1dRO2ACjk5fHQ/0GBMVzChsk2nCvWM6MhHFxMuTkz4QjoOOpALkuZsKNOOIUWal0RGNOVT+k4QZMLICv15VH1GOSkdIIYOwZkzZgKwAICbA9TMynuJls0h58dK+982M/sqOOPMYXwxRIqm3F5+XEVDsFqBccf/zxj5D0wWoA1DvuuOPnV1555XPYslQVIDHvyQC3a+duO+ukTrvkWfOkrpe9/xrRWbUh/km1FqCVoJclrbLwqOeoJPxIzufT2SWATcZTSpN5UPWp6LFeK9u4NIBUdLftHtxqv31syEYnq76TYHR4yAe+x9cPC/wyotmoDY9I26o0rK292xfOkDQTyZjoe0YSrWhDeUAjjOX0HyYIEoG+kEjhDRa1mArDtCRWAJfdBFypO9Js2OFwYLsg7hwQI2C9S1LrrAaeWE9Pz91y+6AndhAb1f3QAVR1dt+nPvWpH0hdO0OM7yMx6g4MwT2ACgExJwWDPPrEessmGvZ3732OrlURKQQvIGkBkkZ8iB4psyEwjck9CohKNY+JMOu6RzKJNwHVwRZw88gyukFScUkR6dbTE1HL3cHWr0iT+2M44Uab0mpNAevKmw6ESd3RQZS6AsICRHcXA5G+gyN5Aboqk8I3mhqaA3fTRpCwJY1SgLiYlUEknUvZrXdvsvf97Y/tuOOO8bSyuZxUzbgDqtTA7W9729vO1UC13hM8iM111113xVe+8pX3FQp5bzfATzhimzZvteeetcQuPXe1TRdn1e+0J8AZVt19J4XoB3CNRplzl7ZAfyKpCuRIKwzAKbmL1vxZGlStKIlTYDi91aZnNqvPZtRHDWkOgHNNcetWFIDWGykBZsTGJ+fs4Q0j9sT6WZuaFdDvG7dIPGF9PR3W39NnmVTMqtKySup6ppqqVfZC86osW/4CPWDgB4AT/mCnAX3NM0ALcGLww414lB9Q5S1CABlJFXcAdsWKFaOnn376N1784hdfK6l2ncKOeQIHmTmkABXzT//0T1/4xje+8SYm/cNG+OJ+CRXD3BRm2/ZBywhMX/3io23N6oKINy0GAbZYAWf+E4lSmANYMuKLcdytBagkwr3CuurNYlHzR14OYDJhhV3hHD0BVyRN3eqH/Ot4KqkjlC6E9zS5uqNYUMyAOyv7rqbrWm2q+ZQYCRMGhKHrjSbIei4ByFu5KRG/x5IeG/fJh+e0mHDP0Ky942M/lprXb7m2jLA7zNmy0Xzp0qXlT3/6028Ss3xNEQ5ao75LXHvttT8UDV3U09PtYIoBSEbHpuysU5bbZeccbzMVTuSizQFTSXmiBe9rp5WED7JR9TlOEYFrGDjlzQCp/gWA1dHeJxVespgds8rcXpuYXGfFuUH1pn7e52yyQiNil4foT+HZ68yKZr2RtD2Ds7Z5y5hAdcrWb5Q0WYlZIiPgLUetXxJ2IR9eiY4LcCkPQMhOj3IlTIMx31pT3TjzgWtL+IBvkFipd2v+lefWwhcG4YQ5Wdw5iYywEmSmTzjhhN/Nmzdv3Z49e2YlwX5UQDvqEQ4Cc8gBqjp44Q9+8IOrv/CFL5y5YMECX01FhWGvZ61eszkR1Patm23Vog579UufbmuWFWx6rmTVRtYSMeYlRaxIdaj5spEok/8wBMAJgCJBwhRwCn8wEHs8mwtW+kVF+DAO4CkR1qHNYoCb4I9FIUAOZsSdW+705y4Kg+yJPxIO4OyMKoN0DMK1JF5+LpU6yCoXGJRykK8zo8pLmrL4O1N7PqF8EaRT0laZMsmI7RsVoF7xQ1u4eI2VGyWrlIqKFbMNGzeg4m363Oc+d1Yul9vthTlIjdo7ec0119xw1VVXnY06DZig8gJig/tG7JQTltob/uT5Ar2KmlutK39mpGnb0MbQjWjEJVDohV4CzEIf8hSGVPou9EVNY2OlNKF8Rmx2ZpvodbNVBdjgJtoKQFWHFn38gzqYqiRfNIgwjaVi2Mj4jE3MxGx8Jmq337Xetu2asbGZuHV0dYukFS6ZlqbRJtCM2pik3ERMknSsIR5JSKrNGvue2WtNRrzizPbBMtNkEkKaJOjuLcm2BbTcY9EGeU0W09HR4e32mte85m29vb3f6+/vj61evXpO2uFT+sxYAJXeO2SMGH6nOu/LAtJJFpycGGUB02QqbuOjU3ba8Uvsb95xri1fUhABlkT0EH9YZAAVo6hx+yVTwBJqEjXLP8x76tYJDGlSN07kjqe6lz9g5S74ic0kTfCuPYq8wyWShjMFaZKGLs49SCKOsB4f6dDTEkiSDXkxzUD4KOog/grk87aAL5FgbMrg6YS0cPPAPp/KNeHSjaudegKwa0pn7+ikvAKAlLClsu/BRBIRg1TVpkE0OciNpPA6EqSYxwEDiS0hwBifGLPJCUlq6U7Zdsuk2yyd4EWMgiUTeUslsj4/GosLbOICPGkWzKnykoh3Q8vSsTLhAviqz9BCWGRKFASSbU4OMQZfesjpkL7Ufehkj1vXoCdctxn1ytRMw7KppC3sS9nREhLe+Ken2Xv+4un2R+etshec3W+vuHSRLRiYsc0bNtq2TRts5byI9bZN277dG+x3d//W7n/wfnvs8UdscHCfbd++w6amplX2qGXzOX/bj6kL2gE6BDyRSluSbMsi3bIlkcU85mkB3htuuOHKf/zHf7zrK1/5ym9uueWWHwlwj6LWT2UDzxxS5txzz/3uxRdffBXAwHYfAKEi5mDekNc0Oc4uEkdaldoWFbg4UEEsLP4gpQYQMysHoneJUM8AlZijgZUHxBVU+yBFIp0E1oHwkVjkr9u6mAE4rUvKZVNVTdeGpWSlouu5LgAPip3LOm6Rcjx9+IiUPB8s4Kk4Akh4CwnUF6FUPlQ6QN+Bn9CuWgb10hnTy4jayBRBGGiQdiJR3hCL2y23PGa7B+fULjPGq7gR6qA4SEAjIyNRqXVMFh/0RmBB8zUBJLIfPNjxkEzn/AQubDSelpSGpCYwjKmtaH/6RZY+Z5raJVToRz2133rqTaNHHyCjpIWUmBcotytIVl6iFQ18deZi1e/+yjB5oIGI/uoSAtAu0ISg02otbnNFDQLqv+mZKcumY/bs0wfs1GM6bM3SNnvdi46yD7zpWHvna0+2l16wyF592Vp7/xtPs/f/5Wn2yhceY6cct9QWL15kHe15ScpTdv/9v7PH1z0ugN3m+2XTSc4waK5BqF3gAWijNcfKdAJSaqArM17dlVCT2r59+4J777133oMPPri0vb09555PYXPIAao6u3H++ef/k1T+QQCVyfOcmAFgyrdn7IFHRwQcDUkVQJdDnAAM9ZrIApL9gATtI70iadCMAkWRNYSECXzRVJ9demi6OhApjiRTBzCF9zeW5E4qSKshOFcglXukUzGH4ok7PXMWsbC8uuhp6EdZUCeZQ4tIRWup8aEsGO4CkwGIMFxQSZFGwz5FyuzSuN+LYXnfXPmdfPIaDT4C2hrlikiiT+o55Qwk9W6xJI5LiHGQm8bMzEyJ1W2kLAADgAAsmE/dsnmrbzGKqw8Y7OjD/YY2Vyv7IEjzclW/B3Khsb0H1RfN3pJHiM8bUHHlxep/VtJwu8AaquRFDo5ulDBAfP3xlhuLlczTqocgEyVDf1YUquRA3gxo5cqszc1OW7koSbIkNb6UtP6utPV0mhU1QJQqRcunI7Z8ad7OfPop9hev+Ut725v/wq78yAftyo9+SM+vsmPXrLZGlWmyLbZpy0ap9Ht8qyHSJ20DbdA2DNoMPEwDYABYwJWdEkcccYS/vfVv//ZvA9/61rcuFf9A8k9Z85Qu/P+qOeaYY4ZPP/30WaRUOj6by1haHZ5O5zXaQtZVWQCp5jIf6lUUNXh/cyEVCLjU9/6WEZaQAB0/5lShZpxlcAvX1r1YwFV7QBBgJKyIHfAF56ApwBM/uatIuorZ2GVAvvg1ry5pilDdOsgKHFXWaERSUlQSEwsjhKcOMLqnQ5FhtKrSkGQTqYjZuIb0AFj9U+loA4GqygCAtItB8mor3i0HUGF0mETMkZqenu5VoQ5qI7CrCDB/q9sGoIEBLBhEAdZCgXlLdlCEvZyuvTT7mfn1MOzxkxGoKRBphrBNw5w3vzB/7TEVhhcrEhZPpGVFo4kuueVEMmmFIalyMx/yhvbU1xEOGVdcXyxlwGRxjLeu5Oc7BJIkLxImj7jV6jGb4c29uvpU9/VKySqNTktnn2m5ztNFahI6BIRR1bNT9bz0+RfZ37z/vfbFv/+M/dVb3mAv1POZTz/NMuKjjRvW+3xpVZofAguv1iLFc7gQ7YUb7cWOAQYgPinD/T333POWBx544O1qj/CxrqegOSQBVWZk4cKFNzGvMzoy6tJirVrz1/zKIuSd+yZcTXMJTeBEM/mqLKM+oKR7tCvfqyzL9hNAmDdjmIME6IJsqZiiWlxhnJgYI0isLnN6eIgZKbMOyDlxExrJGHBEKoUZyQymI1VAPuwkiJEO6Eg4xXRAVnjes/f0mwAJgvqVMPy5exggyLE1b+cyshiTudwQj6gxV/n3Do7Y7JzkIjHa9PTs/rfLWmAitZ95kIPaqK5J0c2puVwuwrwg9QdYAYm4NJqh4RFvm2icPqP5dG1q9AG8AErBpfen3LFN0+piuoIoTAl4+/OTR6vP4vG0QKvdryTsZziQAHTkYCowp/9EJ/QrdOG04RJy6HH1aJMWoRvm6xUtKkmyITCVranQqcwy6118rrXPO1qSsaLXKnKXfqaC8aIAEmapzBtYcTvp2OPsJS98ob3mFS+z973zbfaed7zNjly9yjZv2mh79u5xcC2VOX0tnAeLhBoANhw9iVBz2mmnAaiZL3/5yx8YHR19lhfqKWgC1x9iRqBTWrp06dek9u/xPXQiMd9cr9G8o73HHn14t9zY/IwkmPD9noERAnf4Bn+IXYyE9ODzkAAQUoLc9eik64tX3sT4Q9iBkRyUJTk6ELa2YAGTbKcRaHN1JpL7frVd8Uk73KMzModHmJA3ki77GbmSbkQDgs/TOchSLsBX4dgLqatLqn5VCjCq8o9JNXRGw01ljZIHDCvGzIkZamqrVEqSkdKEkQBT1DWmTm655ZYDmxgPYiMAiLPlDtvah4lhx8jE+IRN+TF6aAT6o7/Ya6wft83u9+sB03xQ/3DvYQnnYKifO8uN/mIaJ5pV9xakSSHE1X3QjEqgQ7V3ulNfKqTHh+KCXEyCgQYoUyWC+k93qQ8lkbILxedzJaFC24X2EwWmz5HmNk8qPYu2Al0kCEjZC0ctRF8aQquVmgZaDtGeE8hOS4NJ2+lPO8Xe8Vdvtre88S9soKfbejo6bGJs1D8J1AJT2o1Xu5FW0RRpS+6HhoZG9u7d+7gyeEoamuiQNEcfffTGlStXjkAsyYTUYo7Dk23UKzZbCmAIYPgquscAsOQmAmarS1D5AVFZ+SEBiNL0x5wWwCsydm7gFiLkvhVGwR0oBageJOTgQRQmgKceUM8Aa+JJXULCIJ9QLhhIPvL3EDAcP11ZYHOQdaBXigJYB1r3D3HCFTfuZR3k2cITSoM/9YCpJUhYb1dW9a+67JNMBAaGEVpS6pIlS56jawc1OJiNJPEG0jnSFdMdSFe0Jx05W5zzaRDX5hUWKgjyYnAIZOCtG66yiPW0H3EIVycW/euqf/DzuPQjb1j5LgG+GNEhquMFAea+6X/SI4Kuuq/rGsoRaC7W7H+SU2e7gEAYOtspR+p5JJG2jv5nW8eC0zkCS3UsKjw1QJNSQK+RTLPsHhlLmoRQvhwbyaIXQH7Gaafah977XvvERz5i73jrX4t+wu4IaIb2C3SusqkdeSEAv4svvnjiyCOPnCbFp6KhtQ9J097eHu/o6IiNSOWvVIpSZ5goL/p5o0Oj0zY5UxLhElJSm5qJxSKXUB31IHz2o7IPFcsqPxKjLtCYTAvMwM0gHQgAIWqnP9KBOPWANAmIuX9LXSMBAFQ5O+GKLZA0iaHAQcoMKp6DZ0jJw5GnA6Xihd0FckBdJB9/Jp8miPKscoYtVzXJ5GIIVo4FnIHvlH+c81hrtnLFPFu0oNtfN8zl8j5X2FqYwSqtUxSl3YtxEJtdu3ZFkLJaq/tYAIGtU0hptA/f9vItc/SZGtL7QAPQHxrHIa6h8+g9d+SxSWbc6RJ+DJIxqfrxhKTjWIdAFbWfQ8GhRegIcJdEKRf2pjL4q7cVRtYHYtGFD6IJ9TPSLnSF2l21eHax9S54rhW618h/VuRcUhkE767hKG2AFZBvWkdm6NoRhGfVjzxC6a1crVhVwgnnQBSy4UWQqekp34MKvTBQsPEfPkG656sPz3jGM3Zecskl75TbCKk+FY03xyFqGlJXK3QqncsbIpzawyuF23cO26TANRETsEhqC/NZgSAjemCDk+AKMtIoD3ghAQb5gn2fPuILoHgt0Ed1wKvZ1D6NwNtPIkAHVhlAEUnCN2grP2cOpAIRfABYmAB0F7kiDZF+M0UHTRGy54k/FgaWS0ifsqhMDvDE8FFCrgrhIK2cRfRBzeeZmDAmdzJiHg7NzmeTdsYJy2x4aMQqtVk//Z9XEpFSAZFSWKUJKzUHr2msXbu2wjQHEhamVX9aKy7JfWxqLjQuRnRFMwKO0FjozaZVV6DU0FeBjqCd0HceVvE8LmmFf/6j3VmciqWl9ktK9fCiNT8bgHg+wJKO0pMfp45F5V6DFgBk6E/5+rSSNHm+aptpW2vdi5+ra78KVZRVCtCo4scpA7HdLZQjCAPQpcJ4M0CXAKzypw5ycbrUFXCvqXwbt2227u5eV+spFwMRKn9VUukDDzxgJ5544u5LL730tf39/Xzt9Slr4LBD1YxJ9fhXgMbfPy5VJInxPj+HQGRtcpKTeJgfE1mISKwu9Qoi4Zg+EQ7EAic4k8idfaQB+FpNKlKCxhyYZEWgIU5gGtJyrsGVe+IBeE6YPCoMEgRhPY3AwDEWvyQtsCDFRi0k5EaM81ApC4dwMLemciqeS7OSniB8QN9X7Zk3I18PH/LyuVhA2cvFvcL6wCBmZE4uyretYnbhBWdaR3vKpqcCbnKQDPt4kTjuvvvu/K9//etjxFAU9qA0atPK+Pj4twUGVUAU2sHSBmzWT+nK1xJoV7qU82IderinvaEXWQwXwMeBVIOWb6FquhGZ/kMS5KUKANg9ZZgbjwk84/GcJVJdkow7FVeSqAY9wIvtdYEOQ1pOB6IJn0OXJAt5xaWNRavTVo9nrW3gHOta+AyLJTNWqZc5FsotvUiW1IEiOaGQvqcpWhZNBkGVdJvldT9vJ7ckkMqkbdvOXfajH//U2jvbffBBuqfNmEfl8zmJRGL3BRdc8KqzzjrrenJ6KptDFlDV4TVJGoMsLqCy8elliCYQRtQmJgFOpDkBGMQo0AqnMyFJiEB1h1wI+TI6c2g0LhCaA6AoEsILG6vDvdOYE2e4chvcATJAD9Ypu3tQ0WCyA13kqrwYpqFrXeBZlbTiqp3Az8O5CgbIhnQDV1A+pBMRu8oZiSkPpFwxJTachCTVkXfKoxwll3HbiGblVgg21ma1es66pa4tXdhrY2NTlkwjEYWPC/b09NjmzZs7H3300X9QMZeG0h6cplAo7OVMUOrNSj/qPwaJdVZuk5PTamv6DlfvCKcVBxj90ZsOoE3rSowM5NMSAIlak5/3vxLaD6ruzVw+W9YyklQ7LJXslVrNFir6HVpCamwmRD8rrk8/MD/ObiRJhqW6QD+92HoWnGedfceItgnHhA+FUHj9iOJG2brUS3KQn67UTcGotNfBf02JHUOZscRlGuJHP/25JPmSFfIFl0gBVBahuAdYX/va1z74yle+8sZm9Ke0oX8PWbNy5cokm4shdixzglDB6Ni4r1xCj2xBYkI/vNHCWMx8pEIJmJgr46N3MREPhwejZrlBwnP13eE2gGWTyRyw+fGAcboP/tCwE64vDgmwPI3QRbiHhTH8SVUOgKTSQqVjq5O/hMABKB6WOBSUqYSUitSyGUlTbLIWU/oe1YLyKsj9gLVEuNajObeNaF6JpVXXNpvXN2Dj46N+BicSPYZzPVHhpP7y+mn47sZBak499dQYm9Fb28YABSz9yqdpdu3ZpR6hE0UXcosLFH3rnLrbqYHOweo5SHRyU1ioAbqAglhxB0DZpuRpKZxLivoRioGVuVTf6M8WqoT6iTQBPh/Yg6YEQDKA1l2rUlqRolWl0WQ6jrW+pRdavn2hQsyofGyZEg0D8JRRuSu1/QYXp1fKSjoUw/PiuUmfuFGGJ5lUIunHGj70yONS6U+i6N5mrcU8pNUjjzyycd555/2wGeUpb0JrHKJmzZo1I5I4ZtlUjPrKXCHHmWUErJMzUwIvCBl1HlpheGYzNM+QOUTbVP9FxEE6wF1u0J5+qFdcA6GpqblyEUOElXc9OkFCmAJE3YYtUx7L44bXE0kjqOSO6/rHAlZMUgGyqR8dqPR8/hXQZMU+JlDm9cckr0O2iwGxHSLmTrl3KJxA08FSEqlUv2gsqyyCNUk8BojK363AFCm2KtXyiNUrrS6pbHx80lVcCsqGf96K+c1vflO+6667ulXCg9awRYztP/RRS9LC+Hy0d6XAgv5jT5GMw6DaKEwL6dk7ln+K470sA0LJAkrMg4Zn/gSrug9OTwJVBQzTDSxQZaVWs0ilzBslUR8ASp5KvRHo1fem1qaVW5e19z3X+hadbelUxj8XHqaiQh0cNAWqrBOQTSiQ0pP1fLFeGehcRuK1H/xDuVwr4xYfyiIOicXtkUcf890PXd1d/spyVYMPQAqobtvGYS/T4319fbwscVAYSOCQNZJOr08mk+v4jEVrkzEWyqjWAD3ATdKDU0+QNLj1Rzb8S4VyVZ8w/sNTiAeSEoSQMJfu2PjPyA/xMVUAkLoKr3tflGoSotOwwqKChSl9d9Af+chZZRJKSoJU/nGpevE2aXOSMiWlcI0k2gSgAs1kl9x0TXQJSHErNK3CRzvE953KTveAZwQQzTQt4MnccVz3QcoOZMLnkmt21pmn2rnPPsNGhoctm8uKMdMudXB6+/Dw8PH79u17gwIftGbv3r3RnTt3RqAX5gCxgAPPmXTGOtrV5t7fwh1ZetDhiL7Tc7CiDD27ZtI0YTcH/SuNQoHw8jfkvNOhIBl5uGYtImELEgehRxPSOJJtDqxupKEkyFXXugAvWlX/lQXy2TXWveQ86+hfregALLtSVBIlzNYoykjJHH89T65kTWmpg7JX5g66GIDWn712wd3jhLgM/MTZvHWr5fI5/4ovX3VFC2QxCgmfOPPmzfuxnh8OiT71zYEePTRN8eSTT/69LRpIHvlCzgaH5iSR8UaJmGO/6i4CFXEDMRatCNTChmdWbN3f/xMuXF1GwU9pAKYukbaaXGFcteMIQCXYWlWHoJ0dEXcEaBw4HIuzTzatcMybFXzuLBrvFHgKFCV9mu6xEd1HYwLJOPOeeZUPmz1gfW5UgOnTCWFPY8QX3thf+yTrEotqAOh7TbhXuSpMcZi95LILLR2P2czUtEv2U9PTPo/KCu5vf/vbNq/IQWo4qnDFihVbkEzD3LsGFUnqzCHOGxiwRyWRTao9mDt0VBFotEAI2gomACRA1HLxG9EWi1TcMzfJVJJLrDKu7UBXAlJ3Eb1E1XccYI3mkUj0qzyiFcWjLEw1WH1aKr5ZrucUm7f4HEsXegWCkkprnlkoj/7CNqhm+k2LCTkTJAwQTrukK7rlfNQQVhTSjENRqSuWeVm+trtn717r7e5xOipXw5kHCC18OeP000+/6xWveMWHFBfp4aAwtNOhbKpS2zawwMC5qJ2dna7GzV8wYHsGi7ZlO5+WAFwc8URLgkgRE2NvROoVnwHWUM/QLfpmgYqV8QCsDr5Aqo/gECeECIgqOBY3CNG7gNV0gWVT7Y7G85I8pKKnxCjpbkumunXt1XOPQLNLVqp7Uv5ImwJN1POIVHOkzSgquxgLoHSmRv13SRuJU3kpT6rTYFKPMumCE3gO4+jiV1/xbzIIVfbQGkD44NvK5Uttzapltm3rdmdGgIUFGiSu9evXX3jjjTe+SsEPSrNp06a+7du397b2UGLZOgUQTk5Nhi1UtDNtSdvK0o6utABcbprX1mPL0Aet9pZlMQpDat4v0AtO+PNPfctqf0r0kkrlBVadctVArsE+nMTfY50LzrH2hSeIXtKSATglTPHiJEKK5OMpcef/WwbKDCGCCQtkUIZ+lBNSknbWctco3QwZYjHg/PN3rraHH33c2grtHq9aE/3MzfpCJovBL3nJS+4++uijt3mEg8S0WuFQNSmp/ScjZfBuMiflsB81n8tboaPH570AR5oJWGT3KTDJeM3BFFHL6MqiVWhGJzSJm0ieEChfOUV1d9VIaTm0yo85VPM3XvKWFEAmk50udcalpifSnQLQTktg5Q5wRnWNOoBKpZf0GVE8Y+4TKVPgGY1zEAqr9JIuAdDmtieAOnwjKjCLb+GCgWACrxOOFJo/ucjPD8CmjIoSasEAwIOkaeqjkNVyxS677CIxbNQ/d9xWKFi1UnEJ9aGHHmq/6aab3ihGnU/yB5uRqpoTIOSRSgEGABTw4ADm4dFRO+LIIyybSUu9bUlwThQOuA5eogUHVhpWXhjfLE8fKYzrQjzr5687h6FXSYjGvBu4px9DdLZrccYqB6akM6IZ0UKjGrV02zHWt/R51t61Qn2q3mU7l8DfKTp0YzNPIDikxbkAULlbBYJuyd6hlfISTrdYn65gTqJpPKynwmAcFXjW7P4HH3LgdP6a4euq4SWQffv2Md02KlX/ux75IDKHOqDOLViw4DtdXV0NB1NJWrzNMTc7Z9t37LSpybKfPtVoMLLTWEiSkBeEmQhSXRNsfD7KGYAdAUi0kmylXkdR06WyxxKcRNQmkBSApvqkJs6TVDGg5x6BZ4/F010WFYhG9QyAhkWktqDCS/pEtYtElJ5Lm+wCUPq6cu97Sx0gAfvAhDCwq48wTdPwiGgRJKgggQThAjgFgKkrwP/fz/15+DqiLR80nLO1R6y0VcsXSUrdoXwUQiDQLubp7++3W2+99aQf//jHV3i0g8yIViLt7e0NQALVtVoNr1JCO7QiZ+pqSPPGDtKb2hAruqEdXVKV8X5qthseIRzAhE94Dn7+pIv3hrohhKM/mMf0xU2BaDwFnXWIrpZY77zzbWDpeZYsSCioiXZr6stmfIdPT0BXT0bUDEKqrAH8/dYLCpkEMMWhVTZoiiSoD5RCPZmPJa5cEB70K5ZKlkqnrK+/zz9l7ZK7fmiADLyrV6/+/qmnnvo7T/ggMoc0oIoI6itWrNjB1ilUVjGKMwaHjOzevcsJgX2avqnfiQvC4e0pPnEhwnEiEiOh+klCYW9gNJaTtABwdku67Ne1X8SuKzYzX3aeJdN9cutxlR7VPgpwSvrExqTCxZRGVCAciQlAWXjQyO7v2mPJT5QeGBBiZnFA8AeTUKbmTw7Bul9rAUHP8vM5XWcapjECiMI3MEWTd/zenz1d3APQ4u/MWa3b6171Uj1UbM/gbgnDUvtLZbbBuLR/1VVXHaM8+0JqB4dRW0TWrVt32YMPPpiATliQQuIK0pnUXLXBssUL/Yu5TOv4KMyleRuGLP1o0tAV3qY8eBju6T21r3s2bejrYIPbk4w6hC/r+hatTI+1L3iGtfcfq/5gEagkXATog7Ts8QFFv7bo4YDxsikchipRqlCyA4YorbK04oe91ngEP77NhoCya9cuCQ/hHNRWeKZHWJS67LLL9iqvsIn3IDKHNKBiKpVKUuqLUw0SB3RRq5f90w58zMzf14+z2Z57pEJALivw0zWRF2h2S1VvAqZsMjNgqQzg2evznxB5PA14SgJNCzBTipPICjhZbJLaL3UxIqYU1ak3RND0CGKMwDHoZoDkkyyE6QwMMUOkuAV3L7y7wQiwghhJtsVEHgYTgskAlGy8Imrwc8ZuMhWmde+Y6wAcovJd99UrltgJxxxhu3fuURvwggHlMj/fcvv27Sd84xvfeIE7HDym87rrrjseaYv5dgZh2g2Vf2p6xlYtW2bHH32EFSWx0v40Ju3lhvbXPb3o7d30a7UnYfXnDw5szV8wHiPcyrT6HDfej6pBM4luS+eXWCzbZuWGysUulboGetZ7npRMyD3ct0zrFr/9/kTyLORCXi3aaRl/JmFZ3fq0BU+il5okYqTQ3l5pX6Jt3JDomSZA3Qdg1X5P2TNP/0fmkAfUsbGxyZmZmVkOaABQGV0ZVfO5dhECc1NZlziTiR6pMPMEmvMlmSxSGOx8gaees30Czx5JngLUVLdFkpI82coiAGU7UzTJ1hYOEuEzFpJiedNF1vec+qxZmNvif1AToddwD3aiarm61aRr3YZnKN7FHcISpimJEsADwngo77pvmpak6gAqXvCzAdhm4LwhFua63yDJBgdPv5kOc2SAeqVcsjf+xautp7PHhgaH/JALwKVPEv/cXDF2ww03fPC+++57vuI+5elMdei5/fbbP//QQw8dy7v81BWAqErlByBKpaIdsWalFXIZqwJ4ivNk9T2Ao/pJg6Z/Alw+WADVvTzgH1r6yS/N+M00vX8DMXBbEy3Vkzmrs4AqGo4DpPKPNKRJkYGaP0jFoT/p0la6mNYVQ7Ktq7pY6VMHIuuvafcbtvt5ePzxCInynSz26vK2F4IJNAdvcWUfr8owKUn1l8Q82MwhD6hS+W8+5phj7oMpeI2Q0bhWlTwajdnUXF1AuMDBMyGwZK4zBXBmunUNi0dhMYkFI1bmUxJipX4ldWWrk38LKGXxqKRR9nRKZfdpArU6ewT5YXwOEsJ1ysZCn4Bpyw0D+yFBs9Al69Krk7rSVDp6hqTZlB2Vmg8D1cXwYSHNg7qBMQHuloHJwFRxgcLLXflGmqDrYRXP99/iLiDFjUUTmLQiFX/ZggF7/sXPsUcfeVT1QLU0yxfyHHZhAtMF69ev/4BS51ikp7QZGRl5ngaIl+saX7lypbcPoIoFKFKSxJ5+ygk0IyqOtzEbKaJ8MkY/7ynaVG3nbSo3b01vy9A9TwbXFoihtXifuFegF+8L+XPUeIO9yMyvO3AyoJKOfCEACM1Dhv70dPDTrfe5DH7QDilTUuLzTkKLFsnJV/M9ZJha4gdYekJNA9+0Fmh5c47pHxbm+BJGaycE/MVumrVr1+487rjj7mtGPahMs1kPaVM+/vjjA5E2iQ3SSaUz9vj6fdaI9Vhaansi3WEJpM5k2CAfleQaTQowpfpHpL6zVYmVdl9155Bo2dZ8Z0hXCQOQgBXE2Lz3hSNItEnALcOzojmhEgamDQsLzSv+hJP1hTFnoANp+H/SDJwY7IGLl4lArXrD3jh4qu5GEcVCsrAkUxHhbSABL57+F7GpqXF7/kXn2FGrl9tv77lPajBH26UtnU763tS77rpryZ133vkMlfcpreI98MADBQ0QxuejUWdR9/3U+hIH6rAgFLO+ni6XzrwrvXX0n2dvUp7CFUv/hT4O7i3jsTx8COvfGlMCgWYIIRVfN1UTkMck/UmL8lj70wnptjQc7unnJxvPn/BCdlGTfhACfR/6mXs/E8KnngSiDN5Kh42BJOevnFLIJxnShEYjaofJ2Rn756u/K2Ej6YCKH5ZdEbwAogGJV02HQ8yDyxwGVJFKuVz+nTqcqxOgM0WkZBPTRbVQ2uKMsnEBZ4KFotYmexEyC1ZInTSjKNHnI6FfCFj/AEPSg9A8I9wA0v1Xd24aQDP4HTCekAiY+CJgZ5CWe9OXtEIwNx4fZvl3DESNCXGaaTTjBxYB/OXWDOeDgQBU2bofr+ZW+CZ7FVAny4hU3poVsil791vfKHU3ZY899qji8Fpt1JYtW2o33HBjz5e//OWrN27c+ApP9Clo1Eb5m2+++XJORpo3b56Njo46mAKkrFq3Pqfd192p9gCeaMTQn964/47x9sfr3/FuAVDoG96aa9KP0m0IQCOxdjNpRP66ZxT/A/3pcf0OtxCv1e+ta/BjKuiAv9MYq/VKJ0wN4N4qIM+BPpwGnd5baTXjewQVK5mwwaEhCSPrbeGiRUz9+Pei8EdCHRgYmBKg/lbP/07Nn/rmkAdUOnbv3r0/7ejoqMMUSB9MqqNV79mzx0qVUvieugDCG0tEA/E6OQGADpbBBiJlFwDAHMC5ZQFVp28IEtrFNv10t9+2wgYrN9L3q7IG2Qim3MmfsJC3p9GkTydsv2n5t+IcMM0k3BDeN/G7Q5NRZJs1dOMr/CpDqVi1yek5G5uYsfHJWStWkJUiVpybtVNOOsaec87pNjwyZLwNwyupHER95FFH2oMPPtj5gx/84AyVJ9FM8illrr322iMeeeSR5a1vymPCSVNlfx4ZHrGtWzdbJpVs9mcAGKS9MEgeGFi5er8AhvQZ90TxPm7Rg0zwUtuLDiQh+gQP8+7+ujGH3Ki3lATzpYT9vTQ8ARn6UqaVJlcGxUCLIV9oOgzYBKC8rXsNpMy9+t4E7p3SQr30219OGeZHseTGJ6U3bdikdskLXNmhEtqitSPimGOO2XnqqafeHmIefMYx4lA3S5YsicMYSKhQFR3f2dEhoCjZ8NBokNJEQNAnZCWyUzBGc4EnFgCGmGEcKB+a5FFxgpU780+oTxCvU7LcdcU/gCdkipeuDroQPekTpskY5M9matF4VUnUK9gmY/g8l9LhwAo4jXRIE8bh12Iuv4R5PH9rhjgwRBVJJ6h25Akr+ZFw8ifYzFzNxiSxD0/M2eBYyYbGKzYxM6cBhxXtuM+NXXz+OZbPpKUeP2i59jZPJ5/L+cEpUvtf+G//9m9nkPtTyXz3u989ThL2P+7cuXNgkSQugIN5086OLrVb1Yb27bNHH33UnnfRudaWzwVgob9bwPbvAJB3gZOBt65b+sX7V5Y3pCAjfLmp8SpwKmeW5rVitKKw4zh0KX1LtwWww9C3DqxPAnAsUzjhPN9AoCE8tE2sA8afFcTJwYOGdKlbKx0CtdLdb3QPTY1PTlpHR7uEkDDwYFisJL4EFjAHlD4ozWFAleFtDlfdfF5szk/FicWj1tHV5RPqT5YsnMIgSN36aC1/J0wnQvx1FQEqtH4CRGcNTJNwFbSV3n6QIxrp80PKdYLFg+4JXdRwRgjpzZXrNj5VsVEB3NRcxb+t7t/LJ7xsSWr4TLFks6WSVZwJQn6eDpZyYpVWuVyxmdmyzZWUDtIL+alO1Ns3fMuWK3WbLJZtWvlOlRo2NFOxsbmGTRUltTqgR604Xba2bI+94k9ebnv37LCdW7c5E6HmAUTr1q1ru+qqq778mc985vmq/0ovzH9xIzX/OA0C/7Jv375jNej6QMviiq9gC0yz+YJt2rzFnv3MM+w1f3K5BuA5tbM3mbefv0DhTQjohb52wy393bQtQxC6hf3OLCfyvyHVPpnrtLgA1Q/Taaa1Pz0GZQdVLLQSQPrfN0/OK4A8lnitcgR3Bng9P6lsLrni50+/X/ZQ11Ae6HByesrn0Ckvi1NMj8BbqP49PT2hkAepoXKHvDnqqKN8sQEpi66GcVBbmUSHsJgPFKnICpwgV4iJgAAYW0eahNUiv/BMCIgVF/1rbjHBr0XMDqweJtAXz/7zVXu5KV/ftuIiB6lIvS5XbULgNTpdtX0CtpHpkoNqqSooZA63FpU0WbaJ2YpNS6osltiucoABkFpIh7RJa3xi1r+fNVcWuAocxQ/KGvmH6ok5VcfZUlXAKUDnI1uRuFWUFzuyixXKExUYl2xkbNLWbd9nC5afaGc9+2Lbun2rn5fKyxIMVmvXruWkpiO//e1vX/OlL33pJ+vXr79Y5fkvu/ovWjju6quv/ue77rprLYuWTAVBH2gyDBQc/jExMSW1Nm5/fPnz/VsJFTSK0JW/Z2h3TKufm49uWrQAvXBheoVQUE80mbdYtj3M3atv4wKoVhqYVjKu1TRBMQzWpKP0nvRDCDgwsLZiYuQrtydb8nhSNiFPt6TrDvwL7k3j9fAbhVEZqtJ4aKOspHnUfaRT9u+qDfnEyRhBD0ZzGFBlcrmcBtlojE5PilmcKAVCfGN9aN+wS6FunBZFuHUBV11gh0rkBIpX89p69oviOQUCnEiqwQ8Vm8UcH/VlWoTJNpOKgKvG3CTo68BKGKiUI+IAr4jNCCSnFGZYoDo6G5H0KIlUkmZVZVYSAtSKJNiyTc5WBagtJgplc8IXszH/OT4hOyOwVFlgABjB3+VXOoFnoipP3YS7iCGWicespy1ji3rbLZMiHfkLgeck0U8r0KgkkZ1D43bm2c/xA4XXP7HOwQeVnzNm2W6kwSolFfqID3zgA9cIXP9e0stiL9x/ETM8PHyaJOnPvPa1r/3OPffccwxgyoflaB9W9DkApa2t4N/TuuPOO+zcZ55qJx6/xqZmiiIN0YW63D8PorZs9S/t/oe2ZeiP0P+BBqCVGqdIZbssLjCNanAHqmKiI6cxBWOLX9AggmQYvsgQaCwIsXqmH9XPYe2HcrTypjwhrxbdPbk8mOAc/Fr1QFtxzQYtBiJTerjDM/vrqjDsx0WC7+vrt7jK2ZomYP/pihUr7GlPe9ojyjecTH4QmsOAKiMmX6eR078F7gSnH6od32PasGmzNxLLNvVGWNEnjO8ddZrjGgiMxyaJekKAIoQWCBbJsOEr5JNivllJkWWBEARXq/Otcj5fXRWIFyUZF30+1+e8YBjSdfASoBZ54hDjqFWlgiMtCl8dOCs+scqp6HWbFsgCqOSHgbF8HUQ/hM1JSbkzxaqkKvGIyseSW1xM6ge9OHPKiPGIz1AAE6cSMevKJKy3kLG0pA/mkKsV2Rqflk5YdzYlv4b15KP2she+wL9m8Mijj1i+LWcFPjEjhkR1xj722GNZqf+v/9znPnezVGqkVYm//3eM8u58/PHHnyWA/9u3vvWt3/rmN7/51w888MBRnMxPWdFU4pKyGIjY41tS3z36yGN2zlln2Gv/9GVWFdDSRk4ndD0DEvfNZ+9BGhQ/Lu7BPxlwKNy5XySWtWS+22KZghxoY6Xl9IOn7tWJngZu+nOqQnKVFuMv/NF90Iz60UsBCAJ4AGysVS4APywkkY5PMXlKoWz+sXBdPU3OstCDa0qkRSguihLomuQDjTN4bt+129at32gcPl7RIIQf7kj3DKzLli07KN+QapnDgCojAtwktfSJMDdWc2Ji/1xXV7ftGx0T4El9EbECSvygJpirrLBzRUmCUpmZh2Su0V8KQppoEp1YwvOAECuuYs9IXS/ZbFEACKAKkHzOqlGTm/znZCU1zsxC8EpEf5QHQkcSLLtbwzoyaVvU02FtWV75FKBKigRcKSPMxJorEuv+3CmPEimpjFNIrlLxOakop3SyKQFkOiXVnJcPKLaYMZoQUEvdV7o8c0hMIsErhDHjhRxeGqhSTyXLHsx8NmEDHWlb1t9hfW0pm9/Xbu/86z+3Gal5993/qOLELZsP6jKvpjLNwj5VgdjKd7zjHd/5xje+8e2tW7fybf//tAWLhx566NwrrrjiA3/7t397i64/+NrXvvauRx99dBXlOuGEExwA+IDjtOrASVwdhTbr7huw9Vs22eJF8+wTH363teey/iJImLmkb5qJe3t7kzsG+UOzM4KX4gCOTZqqq+HT+e7pbHtfg9eSXVsQoDkYYx0kQ+IMgPR5q3fRKhJ4qe9qaE40IZqU+o89wzXlE77TL5pQ2JprR0pDebRMSFmSr9KM18KB2Wze9w38SKT7gypXZRvCU6xQBgAVTW58ekYa0py/clouF/0gaQxTPxMTE8MjIyOPucNBag4DatNUq9UYKh2EkcnkfN4PyWTP3mFJYAAlozkr4Xw/iPBSl2eLtm+iaCMTVRueqvgq+BzqurOBZFrUdAhfxFiTFDcmqXBsqujfuefrmACeSyEseurKwtCwwHlsFmlV+Ske5EqZyA8wBHzjzE0lzfrbBWRJWFnl0T8WlWDOpKRJ5tuYwwqf/yUN5kyRXKsqI4daxywpos/JFgSG2UxcUihswlKI4ggkmAoAv5OqcCqSkMQZ92PZxmkXDQyDk0WfOhAfCZhj1ilA7enMCmRSqlHDTjv5OPvQu/7K0tGa3fu7+6S+Jq29o93bhvZdvny5TwMISAtSsy9/3/ve98O3v/3t/yygu1x1Xir7v02fSiNwvIzuc5s3bz7/6quvftmf/umfvu0973nP1ddcc81Hfv7znx9bLBY7eD8foGcVn3l00YRbNBW21CHZ33n3vVaZm7ZXveSF1ql6louzIXFe3/Xe+n1D37lt3rPrIqb+oI0BLXosmspV23oXjqY7en+bSCUrLmGq2PQrMamBH+UHuTTTw4fcCMcCKm/nJVWedikCmSTnT8izee4p2hXXehVH3dPPitwCZDKISkHQ8K4BnvwCODLvT/m8HKL/JnZ6uYmN8To1PRA6OKmNASmbDa9y85IHV3hJ0unW1atX3+WBD1LTbKLDRpLSj770pS89Tx3utALRjM9M2eTQmH36ynfYssULpFazFMMcqlTm2ZKNSIqckmrNgk1CElw2mbCOfMq6Cik/0d4XGMRnqOKTUyWB5ZykA6nHIrxMOmLthbTlxAjCKQfMnUNTtn1k1lKxpKS8tM3vTktSDqrbrMBwbLJiJZWLtNsyUTFOxEZZ7Vc5IO92uXUJHMcEdHsnKi6F9OalpndkoHxJwGUxTUhPWGsSOC2TiIromY8TI/HKqqv8zJ1WbXq2YTPlhoBEUjTlVjlrtVnbMTJnG0aKihu3I/rbbElvRhKqJFcAXOULUrmYUXm25TO2e9+wfeUb19gtt99jJ510ou+qQHJxlVDMBoAxx7Z7926famGuTWC7/rjjjru/Uql8TwxbufDCCzd1d3ev94SbBneuYup/b38rTZK9/vrr/4Zww8PD47LPv++++44ZHBzMDg0N+ZzoSSed5HOkLJgAnrgBCIDE5OSE6sRAE7M9g4O27onH7TnPON3e/No/tUUDPaKHOZcs3Sg8g11TiPT2dvDTbQtw/F5u3ABaCYFNItM+nSq0XWuRZF4q9aWVSinaED1xGHPN50I9KfUN90wsiDblgG7Q8KmWiE2rrz78+XssWinZiy9dY0t7+Y6YBrYEwFcWfdJvYcGREoUfKTTLhmYj8CxHq1aQBsErrUNT09YmoObz6NVY2SLlcFwlpgWiAdhDGlheOf3W1dfYfQ89bCedcpKN8QLEzKxrJRs2bLDLL7/8wTe84Q3PVNgJj3iQGdHPm/YT56FufiTz2c9+9nls3ma7ByNyRQyy4bEN9sF3vd7OPv1pNj1TFNbEfI5yaGLOpiqRsJVIRMOH2XKZlICOOcaUgDVpUYFVRaA2Lsl0YqJsRY31zCvmkQolEWZzCZckmbMEiAZHSw5W5NGr+PO7EwJUyiLglNQ6MS0GkbSXF4G25+OWVvpjchsSgPJJCqTV7lzcZgTyACqAlRXD5SW5iDWcjSRuKU9JnQK/VFJSqvx9mgBpGTYDTHU7PVexqcmGjc1Jqq0WLRtV+mkGk6INTtRt83DZ0hpE1vS32+K+jOVyHHsoJhMoA9mwMiNPXIyazmStrDz+5sq/t18JVJ922mkC4Kwv8DCQMGXAGzWsBgNqAjwHOOaRkRo57u3Zz372FoHsI3KL4s72m9HR0R8KjBco3tMUT9hcc6CWxEuc+vbt2zvuueeeZ6Bu0r5ISdwPDAz4qj15tdzZ3pPUgJjSAAcAlIpFlZtDu2O2edNmm5sct1e85FJ70QsutJTgm/LW2Lmh/mQ6AHiizjCUA40s6raDD22BO+0bbiSVpir59o5fZNI9N1sy9cJyee60arkYBzfrahPiQX+kGvqGQZ7yMt8d0mVOs6CB9x+v3WDveOvtGqyL1rV2gfWt7rL2bMTOPq7Nzjiuy/rbklZQpyejAnGmEURPjEQIBhzUAlDX63FJt1HbuHfOPvuNzVaZmbYPv/l40ZT6hi/puiYV4lIqpxl3wTB/y6HSdfvmt6+2dWqvk552ko0MDdvkRPh21I4dO+zNb37zj1/0ohe9VIDaFOsPLiN6OgyoLXPHHXf86FOf+tTzkJ5gWAcfERxv/nzw7W+0tWtWSCWXRGJxm5it2shkSZKCiEwMx8p8sYL0Z5Iek9ZTiFtfh1QwAcX4jNR4AWpdEp4eHcDaBKR5qZAAm+jTR34+mrZ3vGQ7x8viyqj1C3B7uwSaKT7RbFKvK5IWmeCXZCvJsE0Mg5I5NN2wPSOSrsRcHVK7ewTEmL0TJUkZRZsrV8VQGesuJJRs1OOnlWFK4mbCVb/AFD4/B5Mq76IknpGxqu2brNqcmARG7Mg0JDkDHlWlW7U941UH5XldGVvYm9YAgaQGOYV0MIomo/SpIxK7RKSf3/Rr+8HPb7LRsWk7+qijFVTq4Oy0S4EOPsrfpVyVdcuWLb6dDaDknsOrkYSY60aqlZouzFIPKC4GN/qOszgBZ4AR1R1Qbr2pg+pOGlj2RwKmnDAWjydc8sMgDeYE+EDGFoFzcWbC3vGmV9vznnuuS9K8beRvOv2/GMqPITlSdCDiGepJpCyVa68lc20fzbT3f7RWnrtMXv9SnJtJ8tUDVtBb5fCmVES+oEqZaiwkCQVZQGRRCdrYunfWXvAnN9mOTeMmopNMXjB1FEipyHUrLEzbvAVp6+vMWG9b1U5dkbflHWkb6GhYj+rNG9SZbN2Plbz+9iH7+N/fZ8t6E/bXf360HaWw1ZKAUuVGB0IirvPxPxXN3+tXX/l7/pKm+dR6KpuzT3z2c7ZdmsZxxx7rLz3M+En9CCHlxkUXXfSnr3nNa/45VO7gM4cB9Unmzjvv/PnHPvaxCzi8wQnXpRez7du22qeueJ8duWqpfw63IhAFTCdn+C5/zLJSl9ulZk/NlgQysyKwmHVkU9bTnhbxRWxkfMYmyhVLNCSRClTyArz2NoGZ8MdP/1ca8CaH+A0qXSRU5gkcUNsVLh1T2hUBp1lJ4CihyNoFhtmUGEsMNyFpdNfIrG+4z8Xqtrg77arXztE52ykQhrlX9GRsUacYORGzhFA8LakjGkfSCRwP/4YjYRsC5ojnt0+AOlqs+NaXnlTSpLk76CYkqU4XJU1PSWoRQxVUfwaPgsAcwAAUMVwDxCpdQFvliEmCTmfStmPnsH3+K/9kd/32QTv2+BOst7dPIDkmgAufF+ZlAK6sDAOSgGvrDNIW2LYAkXxar4PiDogybQCA+k4NuWExxMGdZyRZ0qK4mTSvjDL1kFMbl23nzl22e+9uaR0xe+6zz7Y/uuy5tnr5En9zrrXzwlfNHSaDadUbw314lgV9msFybQK8ePqufHf3Z2PJ9mvH5sYWFqLJd4kR/6RWrRQq0s35Iqkb5YFRbp4Pi5dMA3AsCkCJpJqIxaWhVOyqn+y17/x2wgYEnCPjklLTcTv3yHbbtbNk26fKNqR+REQYp0x0h2i4TQJAvzSgfFvEepNRm90xYTf9atAWrszb21+/0hZ2SzqvViwv0Jby4dNZCAPMy7IwyvIV27SKMwISpZtQuPGJaXv/Rz9qHV3dtmrlStsjYAVQGRDVZo1XvEIy/qWXfs8rdhCaw4D6JPOb3/zmrQLUvxMDx7p7um1mesr3YD7w4EP2tje9yl70vAtsWgw8J314nyTJYrUhApP6LjW4u5C0UqlqO4dmbbos0BAA5QQ0zJexaLV7WqO0AHWxQHagOycNDzCFMcUbAiWmAZKSkMYF0rsmZl1C6csg6XIQRt12K43to8zv1QTKURtoT1kmGb4/VBFRk8f2cQ0CYjJUfr5bumd8zkZLzLXG7IjejC3tpkwCVIEq22dY7kFVDTwGQFEWs3IlaqMC9iFJp2UxbpuYsy+TEOgonBg4LkCdZUpB/rwYkBMzUs5CVoDKCCTQDWASSEtP+hfUVEAIiMhmshoAKvb1f/6uff+H11lnV78tkiSaFWrzthGgRxocQsK1BZQwpojWn9mhQDpInYAjboRFlQcoW+GwvsAiP0CaNLAt9Z8Ssml+aHjUBgf32NjIiILWbfXKFfbyyy+xc88+XRJ6mJLw8mvgaUmQQQL/743X38M02zcmSTmZmcu2dVyVLnTuUhLX2+jUxnIh91aV7731WiXN3C3p+7Ck8gPaDtxqN19UUpl5640tdgqvtKMa9FmgjFmhELGr75u0W7fNWDqSsHU7xu2jl/TZiQuSGhgbosmK983wpAZ40crjUuu3jtQs0VWzn9w+Y3t+tlkDY9mOO3+FdSwp2IYdRWkNdevsjltdNJkQsLZJQ+lICFglbDB3PCsaOWF1wV78vGXqm7SlRL9bpdb/7ac/Y6uOOFLai8B+bFTlre/XKF7+8pf/42WXXfZG1fmg3IcKoIah+7CRVLLz1kKhUGVlHGbkkAeYmG/j7N691/gOuijdygJO0bXU5qih5WZFSKx+c80j/Sh+WcA2zTYqqegpqVUFjd6deanphbAAhXRRrXL6jvnKOxvxp6bnBCaSzIRqSsIqIlzmX1nEmhVID89KYhQZslKeEpAnxEh89oJydKSUrhh321DR7t08Iym3IuDn0xwxywngUpRV5cioHLG4gE4cjYYP5GGjviQcSAGwYLAo65oReHcIKHMFgZcGjpTAMyZA9qAgsIOkAICm0RPvbjPHBnjii58v1HhYQgMScW+bpAK/6fWvsM998iO2YKDL7rj9Vtu4cYN/2x6gQ+pksYjDnJlDDYCpdpfKzg4BPoqH1Aow+ofq1B64kxeHcrAPkhzpw5SeASwkX9R1pFDS4QODQ0Mj9uBDD9rWrZtsXm+n/fGLn2ef+NC77Muf/ohdfM4zrS4wYiClLg5wPijIUBi/tAYQ4DMYdwMYaQuBTaG7f7Rr3vz353sXvTmajPxLpVg+rlTI/pFCdEsyTlAu4rBR31NXPr73k1tva0nDai8GcOiQb4h5MHU6uy6mJ0p2mcDtgiVtAt6ST/t88Nph27SnKglTfSjpsktC/Mp+s7NXJ+ztF/XbBy/vtdRIycZv22NnnZSx7/7jmfalv1xpbz6rx957Ya+96+Iee9mpbfbc4/J27LJ2tXfSRmYSdv+Gmv3q5lF74M4d1tOXkqYEnYmQNdBu2rTJ5opFtTkHqNMnKif1EN/w2qn6KMxHHcQmUPphY5///OfPuPnmm3+pkTSJ1MPqc0IM+tijT9j5551u73jjq218dFqqd8UmpfKmxNAFJFQWlhIibEmzu0eLtm2MBaqEtaMqZUVYMaSqiphBUqXc4pI4w5ssoJDA0rdPwSJ1CS1Sy6TRdQipYYSuQlppNWzz3hnbIOKHu1ZK2lzQmfAFISRUzKwA6vE90/b9h/fZQ5JkT+1vs6yk0OlaxE6cn5aEmrTF/WlJqNLYBDzM+wIOPuWg+PyHgWHqmVJdgFy2SQ0c7VLRBySWsA0KxAYgCD3NlMBExfeypgXQ3QrD1C2zBg3mJDC6AAkONkobA+A42AqUAvjEfAoAlfG6G2+17//sF7Zt21alE3OJddHSxeZf61Rz8e58qVQWsCJlx/3Lq2UNfBkWjpQ+QAkTC28kZSuO0gQEKwqXkyQ7V5yTBLrPv0zKm04zk+PW3d1l8+cNWGd7wV70ggusf6DXF4B8WrDBBxrjrjn4PuFmtXxnGZa6uouu1FEOyOHsCVVsH3TiqbZGJtd+SzKfeVcy13uvB5apT0x011LxH9fq1aOrlXJ7zQEVn+Y0ierjwCpDH/m9/KMsHvGiBXOZddGNLyYhcdctIwoq6v4rd4/ZlqmKPb5pys5cmLEPXDygAVIDrGxW9Mq3/O/YMG6fumqTrX9g3P7ssh57zcvWuKZRnC35dquowDFS5yUW8qct1I4aZNlWNSe63TdY9Lfp1qzI2dwkOlJEg27SPv25r9qDjz5mp595ps1poEPDgJf4Bv/KlSv3XnnllZcuW7bsN1TnYDQSxA6r/C3zve997ytf//rXX79w4cIICwNqHGeK7dt22srl8+yTH36XVBdJq1Mlf0ceYsuJQAuS3CRPClClBk9Vbcu+sqS4hC3uythAZ8Zy8me2KSrRFGmD+5jripKExSnTAolpqVVsh9o9UbXxUsMWd6asJxf1rVOo5U/sGZdKj3qdtFV9WZvXzYJXSJddr2Uxwu59s/aLrTP2622jdlRH3volEU+KrztTEesR4C/vz4b0FC8GGKswbNZHiNBFjCaJQkwypQFj63DJpsTkPVL1F/VnLJ9J+mpw6+R29sjuHatJba9ZLt6w3vaEysZiSkQSU0tiQxqFIQE6lZX4cnCQhQUbcVcHeTliVsw6W4rbyLhU0c2bbOuW9bZuwzobHpnwNJlCae8oKB1AS0ZumWzG82Axj1XxQqFd2gSvPY54PhgOu+ZbT3NyX7Rwvg0P7rKnnXi8Xfr8i8Twk9bT2WlLBdq0BVrH2NS4LzD6ina06i87sEEddZkBpyXVUwavoerZygspzOus+qFFZAqde+Op3NcS6bafJrLZ31WrxbPViG01RoZIdbUqdmWjXktyBGBoLxldXRPitpmu56i0kV3RbDiVjMzDJ5/Vfho8SDIqmlVRNeDH7HN37bM7tszasOxbL+i01zyzV3QUFQ1V7LPXbLPvXrfdjl2cs/e+YpmdcXy774/2V5RJWOlCp6qZZw39kb8PKLplDzQfIyTsHKfySwuizJxp8JGPf8omJc2vXL3KpiYmg/Ygulq/fr1deumlv37Pe97zHLWXWvrgNIcB9Unmk5/85HUyz2WzOeAIofPhuZ07dtviBX32yY++x/ayT3RszhegAMMOAU1HVlQsooPAp8qSJoeqvj1qeU/WVnRLbZWaz/5N6BIG8E+V8ODoKqlAALpbqvqwJKi9U1EbnWsoXtrmt8VsXrtUV4VbNzRpOyQR5oV+q3vz1teDygtTkWjdKpIm947P2GM751S+snVnJOF152xaUsx2xZ0smy1Weqt7JbnmYQAANbwjHpXEzInwLMDAQXsnZu2RvZOCvKit6mqzIxZmfX4UuAgru+Eov12jSOqSelS3vra4QJc3swQnQibmcgEYMAbpzgcUFRW13VtBaVD0qoCUtKZ40UEDWErM15nLWFcnn46J2I9+/HP7yQ2/sIWSVnfv2ms7du5xcMvncyTj0g8HsOhWAwPHk9StvVDwFyRmpyftqNUrbMniBXbqScfZgnl9lkonbcH8+S51MV1SV54OaEqTqZWSQIl39IHFmAYKQCLsOhDQOaA65Hgb0B4urfJMZWT42mmmkLd0tu3ObKH/n6aK5Y2NRmk4n87ko/H4jwU83byqS58V1d+0EXHJz6V73QNAjESej6eLX6ORTCSLtWotw/auEAeaY/Di/Ae2cDGNFLW2WNnu3l22910/bo+LHjpFjZ95yXwrawD76Le22YgG3FddvNBed0m/tac1iEwqnirEYljIL2gP1NSnN/xB/n70JN7M0EuCFd3QbuhJlJGDpb/w1ats9+CgrTlijU2MT9jszLQD/rZt2+xtb3vbbS9+8YsBVCaAD0pTPQyoB8yXv/zlf/j5z3/++p6ebujd59sSqZgNDY27WnvF37zTJueitn5wwgkwJ0mvR+p+VtpwABtJnJWGbZJqPiHVa7GYfmlPzrraklL3YQ4BjAjPJQCX9qR28wpnLWobd8/a0NycTUi62C1pYXlP0hYKTOd3pCwl9WvL8IxtGi66JLW6NyepMe97SGF01GekwnHF360wU9NIKnXryaeUZ9m2D5dtZK5s7am6zStkrb0956u1QboKs53+7rnAjn2E20em7ZHBKcuozkf2dtqqBbmwx1SAy/wnG9KnZ6u2T9LOTLFsTKl2t6Usn0Y6VR2xYjk/yFjt5FeVT7yn8kg4UXxXxeWmJhYR0no1B/m0JHsW8/gCQFZIzXxtiR0SiaRNTkzb4L5hV+G7e3tseGhIEmTG38gByH512222dPESO+bII6S6srJcsYULBjSYCfFVN4CecvHCAlcHJQFE6xxZepEN7ajU/uIuoNaUiB3oaCvaiZB0oyzxMQAj85/Zjm5LtXVcG09nvxGJJL5YLZe+Eak0tlUj9clkKvEJBVxdKfOl1BCHdMmV7+Y7IypPn3eUaUmoqno5noj/bGq69EAiGjunUaufWZHO7yXzwtV8uqlUK5uvVTU0yGkwuuaROfv4TZOS8ketXRgOzR3fl7F3PL/PjlmdselJxalIxVcZ/KAfiJ7o+8sWBElohMpy0LWg3cNBAwQM7/ajfUUtk8nbFwWoO/fssTVHrlH/hL6anRNtDw013vCGN7zj8ssv/7QnepAaAJXh5bCR+bu/+7uJxx577OVqlBgnzbNwwehalgQ0OzVpTz/9dJuuxqTmln1eja1S7QU210uSYcU5JXBFFI0iYfBqaMI33mcEXnFdYRbUyjr7AxnVXWU3m5KExlF8cUkQgJtv0E8nLCkCzgo02djPdqlRqeJjLFqJmNtzaaVL14khlRzSHHOwwCMqalLx8um4FXJJXZPWlWElPqVn3sxKKoxYQ+IVIMF2KeIjQhIfHuGDcwOFpL+ggLofU/nZwK5KuPXT21VOtl9lKKMscXznguKHuVmFhTud6wEt4rrc4/dYeJWy0IY51ZnzADIZyh9O/GL7Gi8+NARybG3q6+22gb5uAXzS5g30WLck6EI+Y51tOTtu7ZG2culCpRW3trastbW3OcAXqxxLyJajAPYOhICVD0YqUrM03i0ylJ1FQS+6TLMmTaPyq9Chbjyrvkokk5VU2ta5K1Po+LdEpiPVqDZ6G7VKtF6v3R2NxnuT6dTHa5XKAknDUUDIJUFZl0pVTwxlcsuCk9y5zyZTNlurFT/wgw2lXz0x/cyTFxd+mUlFj1PUBEk46FN+DXZsY4I22KeaVXt25OP2o7tHbO++OZsZKdtzTsjb19+0wvrbEzY+W/FwXh/yVzzv01adlS7d7UKAl1V/lBU1A6D1Insh3S8WY6ta0a77xY2Wb1OftBVsdGREbR5e3VVf1hcvXvz5n/3sZxs9g4PUfPCDH3waXHLYyAwODpbHxsYaHDANIfEaJUTD5z1OPOkEEUq7RtuS5QRkPVKVesXU7emUtWekombFwNm0FQRC3W1py4up/bMVEK1TaZDKqpIYwz5COYnRp2fKNjTFSUUASsy6CzFb0J7yBScAAJVYsCepLWkFAWRMxD8rFXXSD8Gu+MIAaifzXGxTYZ8pi1iop8y58dyt9Po6s9bdkfPph4IYDeAqZFROJEEBWFpppzUYpATe7J9lumJhZ07AzWe0WeiBecRHAkyYKq5BgkNS8iyeZQBUAbPwPSlwRHLm1diM0mPjOQtxSPgZSeMOvFJpGQyyitOmQagtq3bM5axNEnVeUilh/CsITeD1gzzUjiUxJ/uAOTSbAYZDaXgVuFhi+1bFJU/6Z04MzDMDIgs2ra8OBBvAjEHDYVR1Cob20k/uPh2DhxBlP5jizh0A4uAT0iONaCo3lSl0/1uhd+E/mUTTRrVyaSRSf4sCrtCIsKIRrb9VleitVSuxFni2ANXBFTwDpGUZ0pAEw0E09X3TpcrvPv7Todx3bp05JVpp7OxoS5yr0H6GbABTyfYaUZEQmf5gQjyRzEjbSdrPHpsxNal1sktjYUrqf9nW7Z1W3VVPaUUsaKJ1xCQcsEjJYp/vIFBft+qK1tLqe8rrYMq9P5J7AGHm33fv3WNbpNqze4LFwbi0DXZqUDZ2aqxYsSKI3ge5OQyoTaNOz3V3d0fYoxgIPny2gbdu2trbrSxa4n3onMCyMxu1bgET26FSkjRNKnY9ipqI6qcrEp+Mk5wYkCGdVyzZ18qxesMC0cGxiu2brIn5Gw58wmVJkVFb0CUQzIkR8uwegFkEXgK8nrak/FKSHFOWUJpsl2G7kjO4GBWGZNN+ItlwyRapk/IgJRcEVNmUQC2pOsXEsNG6q+rYNHkL/HhtNpdje1fCBroy1tvOZn7ScTmMbAI4yTLWBAAGNBNqJwUSGolX/RoRymNTSeUpkC7klZZAHGm3TVIyINqmZ07Katc9fgCpz2uCdiTjgCajf94fTckuMPKTzQH3IOF5k7iVY7hvuenqQpYDm+LwX45I+R5ehjDB4/fzAz7x5BPbAHwyJS2h0DmbKfS+NdU1/yXVUqk9kU6/qMTLHwJzJbBClXhevVrLVqRaA+4tNd/Ta6btwNh0C/eiIRVyomRtH7lh1/LvPzZiLzm769cff9nKJ6KR+OIaCNoyukOiVsKKJ+1FA1m5FrNNo2U7sjdn//z65XbmcV2+R3TXZMO++OPdilJz7eTJhnzZmuV9p4bwt5+a7kxlhOJRXvGAtIX97QLAuqcGdF7+yBc8PNvZ4CMM29UGBgYiHIJzKJjDgNo04+Pjr9i4cWOSEbbM5J5ojBG2VOQzwWkHPkAqJXUqLZU0KqkrbCRBxHBy84UBAIdG5TBo94BAYUcRfYU9pUp6aLpo+2ZLVlbUnBArh8QncOoS8HTno5J6zdrSUZPwqBSkUgq8+uS4qDvrkjHzt75J3UsAA0DXKhfgKUlXmCUCD1KHvHxHANMS8E1ghlBehwnKKwfmDRFGSJe5TCRNVH2hnNIgIilhZXTP9qukBhckeedHMRLzkch6hKPcpE1O5IMEC+DHKYvqm1L7MZfLopgzsZeLsMHsf245eR4h/z8M2zIhPHUJhK1xwwG0BaYhLfURl6ahhFjasgWu/n570wSI9mR9HhYJLp7OWSRV+Ldc18BD2Y7OP5+dHn27vM8oz8w0w6pfREMaDI9SrEILXFrgCbCSYKsOPk8pg4yaVb/tmZ61j9wwlL5ly2zn68/s+80nL1222erVPypXynkFZsKIbgl1pO28kj7yKd2yHb0gb89clbcVXRG77JiCRSq8yVS1G+6dsZ/8bsi1FPL2QUvptSymVab9Ru5hq10o4/5Xbim/MqSffWvUhvX+mROmWqhvVZoC6SOQiH9qy5cvD41wkJvQSoeNbd68uZsTiDgDE+JiIWRudsa362Ty7TY1UxIR8c4yKm/SVSYnaHFhYFxYL6x0l0tBIgVEnT6xEKTTYk0AGbGCwIRXRTnQpEPIibSbjEpFlspWkLjK/FmGfBD+xDB+6EpbWsyQ8tVqJNeQbwAC0gaskGZdtRbY8X4627X2QwybDGE8MXBgC9xa5YJBUGSZLACsmZXFg0ECyQWma9Uao5BqiwCG8mNxhzCAuOoamBWICAZG9cUM8iE9v2u6y2Jaz3/I3N6yunXr5Qi2lY6npXuXAP3Hc9ODsPrxHHybzqTVvLqn7IEw4VmyaCiz109SaZJDplO7cp1938j1LflhPRrfF4tGTsqmUleor4+vCkQUWFGDDeeOBsnUE2+68xzcvHi6QidhGuXhvXP2hn8btDu2jc599IKu4l8/s2dpsVS+vFyOZUwaDgMf0iRl9JqJNkL/hz7NiY7y0ph4MWO6krKTFndaT3fUKtGETalPr75xyF88QbNq0Sdp0V/B0sfNH22nAJSRoyjBUoVQPGhGEZUO5+Ky42Tntq3inTwF8XiArJ+Jofhzc3N3y+MO2YPetLjjkDfq9Dqvx7G6j3TBuY7TM9NOZDv3jvlH6mCOTCzMcYpEnaBgOMibN4QgTV7X1MUSfFQv+DjBMy+WFjrmdG2TFAKIMgebk7qb073wL+z1VFjUaRajwD/SwB01jQNNMqmUL9qoWIEZAUgRO3lgmaZIi/E5uATpgXM0ax4W5iA8XMyNLvphKGmNBJ0ZSIdpD0lBgLbS4Me2sGACyTgwAARKy6UWz0cDihJgDZqkW8CH8f8KDwDjFr5X5QXaH65lSZsCIHj5vbdiM40nqf6ExYTgPKtsagQ/OxR32aruPR8FdelTbt4zcicAgEE+LvHxrPRJkIvXXveNetm3BUnF35DvnvfuRK5D4atfF2I+b5Z9rnMln9Mmmycb4jKF4VdZJDcHUgz1pG9ZgdddOh2xW56YtHf/aJfNzlXtvc/qv/m5K3rvsFp8Xr3ayFEGpHzqB6AxDxpF8lX6YTAnc8rOrmiAl3as2aLehJ28sltCQNyymZjd/cSY3X7/iGWkyZCWt7n6njJiwqKc0taVNPxHWdU+zOcjH9PMbKtjw382Ec512DXasN7uHktJ9cdQV85igJ8WL148rjQOyiP7/tAE7jhs+F64H74BYbG6PFeckcSQs6nJWdu+fVc4lFlMKKzyOUgMoBCA1OnYmSalFu3MSX1nwYfFmoAKzrisiOclaRaYN/Q5S75fH1cYmATrSbkRDcsE0OAHYzI/Fb5zHogfViQYYUN4GeXjr/ooX741hATj2IG/l1fePBO0FUeG/MnDj4jTj8WtsECDryrlYQM4YLxcSEVs/+LHAkdTgm3ZJxvCeyH3t1d4dmZVmi37h6algmO5Z4jyOjYNd0h3PoGrAGqh/d6eJ6ZVFLnj4o8ekWdcmsCnX6iX0gFU5MbiYarQbrF827czvQveH8u0DdQrlZ5yyT/WRUqh3J4VdfBqyQKi+4N4GCyDsnc094RVn6QyUbtpw6i957qdNtAZG/lvL16057K13edPVSpnTc9NK7gPAQIpNvEzOSFYk4QJbXE6/4FpF5VdqBuNSLNhTlQmla7Z+as6rL1T7vmITc/W7NobNio1hfV4of4QRZiiCYtizMfiD81A17wBxssY1ZgGjiTaSc2l4cGphl3x7U22YeegCwdIpS2LRN/e3l6V1netF+YQML9P9Yew4Vi21mQ622sALzZ9Q8SZTNrius8nog6KNUmLSH0YmJBb0Z0epMbLvysnKTQbTtWPO6PR0A0RKmojc49hIQepyCEChpHk4rQtc2DusenQMv4YiL8V9g8N5QmSXwge5kdDao5lgfN0c8CQG3sZOadgTtIRtlhhYBHYEdsBK4Q9YHBDZGoa94dBg3XAbMZxRver3N0vmMDMB8y/B6geAmdZ6qZI++MHkAre/HcfB6vw7OGfZLyf5HQg1xDmydl6GfgTHUSkOqfbCjOpXO9rC239n6mWa8+VpHeeAOyIeCSW2C9tyrTqEsrEwtXv591aCAsLewFYU6KjdKpm339g2j5x/bBdvLbNPnfp8uKyXHZ2WkKxQiVCbIxALiYNhb3L9Tm7c/uY3bhx0s9MdVJUmmpaDbihtzn1jJPRZmtJO36RBm/R8OTuWUsMjttytqkwiNPztIf61wdrDSLUA6CnnblnBd/ddOWEspTySdfi1pvL2saRqn3s+3ttIFu2BR0VS6TzVpwr+jw8YIp0KhNbuXLlkdwcCsb74rAxP4iDQzggTFR/vtLJPFBCANjX0+4n8RcykijlFvOvnkKQMLF+gQed+Ji/5AQqDuYFfF2ThmgJLUqF7yBQJ1LcRMy4SX/TfdWZkWcY0+Po6vceiHskFGIi/QDGWNzljYGrfK5AjMBUAOk7gyg2eXOz3wY3vyodtmmVSmYzM3zmpOyfS8HN50r187Lo5+F14dmNJ4cPdaHChOY+WEyreEjjAXRxD66tMP9vxpPXT7GUTSslgCWUJ6xKA1hN6U/GQzWDPilK6CtHjJYJ9wfKANjVLSvASOf6nsj3LvpEuqO9XwV/XSzSOK9RKR9Vr9V2V6u1dQBHqw1aV5dMFd9fJGDfK/0jP9z23+uXS8cFeAn74m0j9pXbd9klJ3TYW87ss0S9tmCuVllRq84I1GlRBq2ItKL4eDwWm35wb9k+f9uo3bpxylb1Zi0vSZK3r5Sy1wSp2D+JIkBNWdn4guPCXrPnLMjacxbn7NMfepq9+ZXH+9Yy5rx9ykbX1kDo/UdCKqc/019Y5cDrrQlJv4lsxH748Lj97fd32AVH5O1NL5hvlSrHOYrms+Id8Q/nCtM+nP6VSCRGaZtDwRwG1KYZHh6uyvg9m+uZpwyH46bs+DWLbH5H0jfGS+sR4dR8/6drVTCS/qKK4wdj+CuLnDkatUQQWz0ckh7SGXzv70dj8WsuMLghoD/jLVeIWhapCutAAPGH0B4WBnZ5ELCmPH4NZfH5XSzlIKrQU75E9F9M4ExcgApS4M0mvhHFd/4nZ8vhy6i8ZttabAmJ6F7Gy8oEIAWjvJJwFN9Bj7TEXEz6OYMC7jCn7qg2DBzqjBtzeST4+wanoOIH67kDUJ4H83e0SbMeBJABVmtNEZS4TMkQEwDzVla7tIYjjLtxq3/yUvphZTqeyUrF7/qXtnmLf2TRNOPcvGSm8PpatbagVq90qPxHqd7zK7Wy2oyBENsqaTAOsHzcUXn4vCwZcNUgxzz4uuGi/fUPttv3H522N5/bb296eo+aM+paQrUWDnFuKD5ps8tjplob/Owvt4984ZZ9jbZU/K63PHP+DK82lwVknp8qTRux53daGsa2EQGyJUxJ0ij2gUt67LufONZedfkq0SdfcEj43mXakgZr0RvF9vltBhi1L9oT0wcsbrKLhMb+6X0Tdu1vhu2Nz51nL39ut41MVa2sPOEZ5vChF66YVCpV2bVr123+cAgYWvOQNyKk5bfddttqP2JMEiiACj35wRgi7UKejfF5qWdMuMOB8oTe/Bdc/B6mgmma/i3j0g8gArVi/CIWwJ27VhR/bqbTcpcNhB5gwCVjVG3mDP0a4vyh9fD702nBKEb//Rk/GMZfmZPEMiepdNp2D0/Y9sFp2zNWtuHphtwaNjvLYgqhFdejhfYJINlM1Z/JG+Zr1U3+LuVQIp4VWu64caKUx1WUEJdU/n3T8mpJVL5y7u2hwjQb70DbhnssandLese3GcIT9PD8NcMxdxxnwS9T2NDdv/Bt2fbeGySdH51IxDjVelFllvNxBV4Ny0n67BWQFnyAIx2Z0N4h3/DspXNg9y+N6r6q+3S6Zjc8Omp/+c+bbPdMXSr+Qnv+qg4rFaUhCDzJQK0rEEz6iWYsDN6zZdI+ev3uNXsnq0vedna3vfEZXcvjjWqK9/o9qMLE2CMdT9juyaL93XXbpI6XRa+iYRWgVpdWRbtXazY3VdEz29f4gkFS9J7QuIdGQ7ll6UPCir44nR86q4nO2NpXVH9+9c4p++Xvpuxjly2wM9cUbGQuYsODe2xuZs4X7pgyw7QORuELt1L5nzR1cXCbw4AaTKFYLLYz74O6AiGwbaqjvd03JtfrZd/4HqanApP6Ag73ToQkoX9NmgxhglSEIRwg3QI5wUGIK3sgHkDgUYkRCBuDu4LAmPuJ3butZT3z/86EdIJxEOMZR91wPBuS2lSpbsNjJduzd9oPfpmcnvN5slxO6arOfLZ6uly1qWJZkpMYpbW3tpnUgfI2jXvhoBIiHToABpU1+ACw4d6v7n/A8vyHxjeuNw1tvb/dse6GUXzK0nzydsXf2zxAuQOcbriy2ITkj/U0lEdSUmmuu39dvnveB6r1+D5104mRRr0o8MxLyl+Eyk6ZAQwGoCeDKel7KXkmTcLqkbLzAgbh/ZViaS23bpy2N313mz24u2gXrknY6m5JiS7oh5c1iItwl0vVbbBUsW/ePWyf+8Ue681U7d3n99qq/mxkuhLvK9Uj8YY0BN58aggo08mG7ZVWceX1u62nS+r9Ed1WKnP2gvpe6lQjEldYBASVSwOez42qj5hzpZxhoGtaVV6ysgICxDU/TnLHeMXe/4NdNlmu2Gdeu9CW9aZ9wE1Gkj5gViMVKxd5iy2cHc30GQLK3NxcTHwF4RwS5pCp6P/IiIgenJ2d/R1AykZ+PtA2PT1j0xpl+/t7bd68ARG7gBUYUov5FiMRnstYotAWWD2ZsfwqAyO1gFWUK6YOEVrbreTtRjSsaDCt4iptPSk8IABYHJD0WlIgVjDtERVifzla+baYw++JgsVIkpkrNWyQs1sHx23HvjEbnpqxWTE9afI11cU9Gf9yJmeylqt1ASqn9LNtLABFMCpMc44W4wDnqA9JhasvcuAnZvbye3kOWC8jwMtzq3x/YFoHkjggyrobneAd0QRS/6f0GXxaYciLP11DKZpZhAgqq4CO+qhcubaOYr6t59Optq43zlbr+6KJ+CslgS5R1mopW66wOZ8XbXWWp/ekvGT9XATycisH9YsvbCkOLcLruPukGn/4R3skmTasf17ePnvbmP35NZvtFxuGraRBLsuLEolYPRWNPHH/7rnS3984ZL9eN23PO7Vgf/WcActZ0qY1CNZFi3HSbyRUZ2lQ2bhtnagLTLdbbz5lf3HmPIvbnJpH9RNa+7xzKLJMoBvemGJPNV/r9TfsfM8z50lAZzHf+pZQm7alY3bX7ln74Pd32prutP3NhYts82DZJovhi7pIvh3d3ZbPFLx9pqemfbsUn59hU79U/l1Lly4dIudDwdDXh7wZGho6RSPqaUiovt9QUiqMODw8Yt2SUnu7uySZiDhhbgESMhfcCTshAUCi3IMnSH7O77oP4EkTOyV7ODc4N28DGPIgcNyPfE3PJlhhxDeeAeBAij43J8Dl3W/nl2ZQmNyT0TNXphSJi1rIZOBcsWK7BwWme6f8y62VGqc5SaKQftiZz1lHOmuFdNr6urOqe9pBsVyp2aykpTIARN0oF5WknGzNUuYBMJV3syAOlGLMhs+jci+1Umn5PHLThHh+F55lSRvccgBTwdnrGIRBxZWEHBYDQ93CXlIGJkVQZP+Mv2xopVB35eD+AXTpJ36kEbWUpKh0e/f92bae91pbx6/r9eRgNpXuJ5N6o/pwJFJ/QSIaPUdgudqPMVV+rUGP1x8oCAqu5w+Yq3y1etUq9YpVpL5TduZ6MTFJk3yNdkVX0s5e2W6rCmrfXNomijH7+t1F++qvhu2JfXMao2r2k4cn7O9/OWob9sxMv+q0zi2Xn9hjFYUrV9WWShMaDNVpGJ8jf1QA9+nr9lpvOm7vPG++ZaJS7XkNj7pykYFekH5pkSD165n2Y01AQA7ts/uEKa8G6wCJqHXkanbLZkmkPx+1lzyjwz72kgG7Y8OMveLvttl7v7fVHttbFF8krDhb0YDL973oYuiAr1FUbMGCBXxYkS9hPOqFOATMAeo+hI0Icye29QkNl8R05ei4gb4eSRcpX3GNCwyQSuFwSJJ/ARACc2MDgLnsKBMC8MO05vN4DmqWCFwqlfs6GCDxUR4PrpvmRVzR2tO43w/P5rOzDgXxhEhXN+7XDOzuMRF9w7ZxFODIhK/gZ8VAnfms9bbnbX5nzvq7CtYtIOVDgpl0wrpyuoqxKpIEhcNsyQxF8nSblr/fL1jI/0kmgG2IgWnyuMfbX0bKTUH16FXRP34K4UDgYNBsPwfS/QG5C+n4lIr7NJ/lX/UtaQrmEZvpSM1NZQvFdKbwsULX/K83kqnOSnH8sZhVvxqPxf6pXm+criwurFUqMT4EWCpx5F4AZe8LpekDLFKeBimmDWsCzGi0bJIZBWgpy8VSkicj5t+FVoBZacIDbXH70suW2tdeusjed0G3vfrEdluYSWiwq9qj+yp29X2j9okbh6L/ePfIEVPF2dS7L+6vnXd09yxvtIb0OW4PEKcFG5ZPm/16U8k+cd0uWzEQt786fyHLUFZSR7GI5COTm1B2B2MajP5g0GGAo076+QDIDhZpaTnOlawl7R9un7HvPThiH7qo0y5/Wr9dfeeove2Lj9m+mXH78QMT9vLPb7L3/esW2zlet17xCQNflekN1Zd9qKj82Wz2kJk/xRwGVJkHHnhgiRi4bf78+b5VitGa9/dFYn70G0wEAAaGaoKpmwN3uEPkrZVuP0sTt+YKcLhXeKzC4e5+Yg8IOsgQiukSlpO98AKAwD9IRa170vK5RACC1BSYO64tMHNAoswtf9VjZKpmG4dnbaRc9QW2/jaBaE+b9Xa1CUSz/uXKiFRTnyoVL6IOotJV6nJj/s1V7JAudfA8XF4nY88p1BPjYYLE0pJaggv+3IV0WtbVZJJphsKQFq3NGQk+B00etIMu+Hid9QvSsseQDWDTmrfGeCvQZrpP5wvW1tW3q3NgwVcK/cv/oRFt3K4Qz0vG2l5Qr9VW1quVpPorHY1ET1H+6XAuaAuYft9UBDyNeMZPF2Nnx3S5Zvumq7Z1ZFbtLA1grqKBSH2n4nF+jLqPs8astxC3Y+cn7CWntNufn9luz1met672pO0dr9gPfrfP7t4+Zc9cnbcTFrS1VyuVo/07/eoUNCD/pLTKlEpH7deSFj9z4zZb0Rcfed1zBqY4jLzsy/pN2pPhCvhjWv2ACWSItoWQoDgKwhQA+6iz6Zx996EJu33bpP31s/rthKUF2ztWsSd2lm1RT94WLeyxNYt77KTVnVbvyNpvHt+n8tUk1XJGb93PwEA4EbDWV61atcczPETMAeo9RI0ILvbNb37z59/61rfOO/roo53gUFeYA9qxY5edfNyR9o43v8aP8QNMnIHF/cCeS0wQueL4QknzvkW0rnK2CBieVhz3dwdJOiJgXxgQIDhMtyTgJjhhYQgYwaPoHmlPAXQvKYlYSs/juCs23LfKQnlJe1bM/cTuGXt8l6SGZMSOHei0hX1pS2bj0vrCNiS4KhyCEfU3pSalom7cM2WlSsP6Cinr6Uj7m16eQzN9woZyIbHRDvyXOwiJN37uzk4BgCEMBKFGYXDAwJA+8KDSc236Edv3m3oezbTlGkwTiL2ycmu1m8DBw8qZfqEVaNt4Oj+VLbR/KZNuuy6Wzr630agurlRKQ/I7Xa1cj9bqSZc+PY1WeiQZ8qfcBwxvzSXI/3dP7Jtdcs+mYs/dO6f9/NVSNXyDKdKoWF82aictytjZqzqsN6W2kgRoVlJ66NpRy8YpbHTijp2zybf/y57MdqnOJy1vtxP74nbK4k47eiBlCzqluQiYK0x5WMW/RHvvzjm78ic7FDZjbzt3yWOJRr2tFK0trJXVJs2yh/6h+KEegR6oGu0rd+Z4oWTRHztZeRt1cKJut2wZd+3lrOVxU/FtTNpMpCaNRoNGSWXYMlSxwWm+stCw9UNx+92t11tj1812wkmn2dR0+BT4yMgIL8rU3/ve977vjDPO+FsvwEFuqk/Fr56KOFKyCdk22W5ZPx/yf8fcfvvtad6SUlq+qg+YivxcUuVDbjAPfOxqvTgI+vRVXkLhJQvAMtIHltc97oGeKbTCBAJ3VZ/0lI4zvW6RvJgLJZ/A/srHwYUn8iOQWN4TxIbnkHzrv9yISfla6SoM9+x75aAOPicMcLbFE9ZdYK6YhRS+TlC1uZlZK87MWU2MS9nZj8rmfnJhEzp7EDn93gHdy+FFcBMeKUHTnR95u3UnOapMZEZ0HuXRqrHXz90oO/6UHyBVm7eAdn96CusRn5xXSI8bn0XRjzqzIMR8YzQpFbyrd7y7f94n46nOH1Uj0YXl4swR0vyPlIp/Vq1Si1u9luSVYy+J4gJdFMDTwLE5d4vhXFhO4mJV/lt3jS19/8+H85+7Y9hu3jJh9++ctXW7y3b/pln75RNFu+7BKbvmrgm79rfD9vDgnFRhyajRlPJQQ0jyLzcSnAqxrTw9O3z+kVH7zAuX2bMW52yqFLHfbpu1Hz04bA/smlR/VARUfBTRbPtQzb7wy11WUP+9/pkLLBVvHKU+XFgvhb5jTGyBKaZ17wMC7cKjaEsKvm5U50jV2lJ12z1p9vW7hvVctwuPzvtZtjNV8UGUfo/brAZWJOQjBmJ26vKULetL2mnLk7akp2GJTN4HfvoBlZ9Peyu/mjQ9zjI8ZMyBVv8vbNRJya1bt87fu3fvs+64444LZ2Zmit3d3Ss0EvZ2dXXdv2fPnhsEfpHTTz/91uOPP359M9r/lFHasXe961033X333WcfccQRPgfE6eO5XNa2bN5mzzz9JPuLP/sjl1BZcXc5DKBzYPH43og+0ovlWsTrV/25dEU4dwVHAQvARFcPolhKigdO9PFTm8Q4SKCSmeSsmM00Sc//KT4JcmwbuTuMiwm4Z5sSknHrFCrUd+6npyr20J5Z27pvxvryKTtuaZv1d6SsqvymJ6dtcnZGAeP+pgufeGbOj4/wUTg+W92ZTVghlzHOEnAmJE/9WoZ28Np48UKb8NC64kYsAFK6uPiZtPGUlERdfNO+OziIoa5XPBfagjSxqiv1AZVdLkfKB3U9mu/ZJD9ahRCkFk1lah098x5MZQtD4vOs2vUYVHqNVmkAJmQZ6hGauSURC/jkGUokV5WvrPQBl2SsXJqtxJJX3TkW+ddHRm1hZ9KO6ona0r6EdQA+Ks/QbNke3D5nD2ydtZ0Cx2i8aqcv67JnL0360XrzckylxJWFaql0i9WEdeboq7oNTZvdtXXG7t4ybUPFsvWrv/qyNTvviHZb0Z+yT18/bD98cMTeesGCR15yYsf8qZkKo34YgGnzZnu3NBsMzw6o+PFMGyk8bZYSrj6wt253bJqwYwayduqypGslDMJIrtFqOOCbPiKmLz7qju+S1WJZ+8Tnv2Ajg3ttzZrVNjo26vmKX3lLavINb3jDGc961rMeoQwHuxF2/Nf9plSxWDxCkuMRjz/++PH33HPPc4eGhjrUUWs2b97sxMExe6jmYc9oOJRh1apVW4455phvLVu27H6pGZWlS5feKeIabyb57xqlFXvb2952k/I4e+3atcYiBCcHkea69evs4vPOFqC+LKj8ai2AEMCCtIAwjB9XxxV6RQrj3kkuSGEc7EHIIMXiDFHjDxgKQAECEXoLGDnpnxhIGwBii0lIi+/2i3P83lPVo3/vSLcAM6vonN3yZEDlpjhXsy3Ds7ZtaMbDLO/N27KurEUEljuHxvxbUtPlhrVLBOrvyEkaFWCpXpxaxedU8pyIpTZRsl4WrpTgycYPeaEc+keYluEZ49MixHHAUj2FcD6rqGe38uMCoHKtuHQqwGXwahqSDcmFG147ZZ6X1uV1y5B8zd8GSuUKw1LxP57IdqyWevsKeWbYU+zlCHMcXrZW+YIhLYGJyudGXpSV7UmJZNYSscbOwfHirV+4c/Syu7bOpV5yWsZeeGSXdbLVUmlyQm2VN5zo22rF9s1E7bc7Z+x7D8zYbQLYtfMS9sfHtdkFR7R52zpI+QiYVB4lK6sj2b6UVAP8emvRvnvvuPKPSkuI2JI2AXYhatc/NGJH9ufsfRfN31FvRDqVCOfmNdv1QNs7zQCilEV9w0DRqht0xzm5HOV328ZZe3zvjIA+Z8cvyEmgqPo3v5DuixFpKdSLgVDRwyCkG2VBe9NM773io1YS7axZs0aS6YTz4s6dO+HN2T/5kz8582Uve9n9XqCD3FT/qwGq1O3jvvOd7/SMjo62TUxMfFTS6NGoDhDGwMCAq+NsGGbBqMUIHGrb2kSM2o5h21Nvb2+1ra3tvgsuuOC2iy666GNKY8w9/8Aojcgf//Ef3ySgfvaxxx7r6fFRuUq1ZLt27bT3vfMtduLRq6wqqZVFgZrACcxElYYxncpkAMMAiDw1m1VeAeSCRTIlnodWYg4T7hfCu4/+8UIokOtbc3CXP/HdhIQ810DYCsc+T2XkizZizihpe15iAJhVN7Vq1Ean5myHQHWiWPf5sHk5XhWM2mN7J+2WdWO+x/HUpZ12wrIea8tKGpN6yYlCHCcYPglDGcn/AMBhAgPTH5SXkoXCAoTeRHJz5tYDUxkuoTtjYgOjOrDomban7oTlDSPCNVP3/25UH59g8bZ1Wd+9CMd9Mpe3ZDr7w1xX/+2JeOq8SnHuWfJOOoD7e/+kQR1CeSkjbellJD9d0SSQkr0mukc6TkVsdzEWHf7o9bt7bt02Nf+Vx3dt+vPT++bNFctZDpdhB0FFkm0AMfWDxopUMmmptNmwAOcLv9hpN26u2DwB46tPytmzVnX4fk8sU6lBhmdwZMO81HfFvXvrtF19z7i0hYoV8jGbmajbmLSoNz2rwy5Y02fjswJvvhahn9Ojl5nyKiU1UGhntZYED9raBwfVW1jqKvzPHyna3umS/dHJXTagcvElWylIGhbUHqKTaIrBSdK08pmt0HZKWyBMXnyZYmxs3D7zD18VT7Kw1u78w5TZhg0bbMmSJevf/e53XyghZxPNeLCb6n+VOVR1/tobb7zx05/4xCeuE6D+4tprr/2+no+mc/is8+rVq62np8f6+vv9DQ/OduQNDz7zi2qOkVRqK1astIULFzkRbd++PS5AftoVV1zxtve9730/3LZt2+XKp+CBf990yPhbUgA2q/y5fE7SL5JRxPKkD50qIPQKoTrDiKhQ/YM02GR5+bXCcOPbe/Tn83hV3biEEPz9Tv6+mEMiuoY9pSFOM4Bffb7WbctZLLPf4qD0/PrvGEWgGHEhdYcAdKAjI5U/7RJoUWnOcsKUVNIRMU+pEfPPk3SkWO2NWlsm6fNofEhv/488YXyXHkOdA9OqLvqRX5gnptwwoLec/LlSVwpE22Kpof55fKRu6gEweDJefYYWkgBkFMgtafOPR0+ekQ531TGdywx19A9cm+0e+JlkvVdFI43zG/WqwFTohhGQUizK3Cq3g7rn6Lk26yhAw6XZ7om4UktVy1fdPdR3x9a5+S8/us3+9PT20lRxrl7k3Xs1Mp/BaZWZeJVY3eYE4uMCrHbV++3PXWzPWJZWm9ftseG6DU4XJfGqHZR/lKkP5achCNHP5vRUKs/Z6UvT9rpn9fmi4L6xsu0an7Into9aWRqH0yEzsJTW20W/ZtvTFtTGtSeXAPSgf7Q55+XOVGP2vfumVcaoveqMdhsoRGxGdMA2L8C8oP7Pd8ZsvSTXz353o+0cnrakgJVBktdV+W5UShrLyPCkTYxO+TmoSKZojQg0lE3Aev2hAqYt838VUDWKHf2xj33s01K5r//IRz7yVoHpPHVCpL+/PzJv3jwHUwAO6VNSq7/B5N+smZ5Wh7LPLmZljah8/xt/JFQ6tPlRMDv55JN9C8cNN9zwzI9//OP/cuWVV35FDNTRzN7Nfffd9+KhoaHjAVTyYlRn32E2k5NKajYyyCIwJ9iLEpV365XKwM1iRv38KL+mGwyKCf+bIfAimv5Fa0iPuse9Fd4Di1hdaoJoPZZngcruVukjW+BPYiEfuSgOgIlci4SD8bQJyr2nKatMfZGtkLF57SnrySf8e08pPg4olX5VT07qaM4G5J7LxvzMVr4XhWQD28KuB6yg5g+k1JArVoClzCmrF0sGCSnAjH4Ofqjm6j+e99dftfFbxVNdibIftJWaWwdlBfIKM7sXtrSFeWapxR2929r6l/88Fs8nNEZ9LtqormUTJ2UBaIjb6p9gcAsWlR6kdelZHc+LY1Vvzqp8ayWpx7tv3ji39Hu/mx5oS9UmXnhcx3CqnjyqXo/klagDKNu7UKt9i5euMdWVA05ow5IkWA3T9srT+j2PDXtnbct4zWqSEjncpcJcKmVggKVOKguf0ZkoVu2ovqi96ISCbRsp2wNbp+yMJWk7dmGHTat8DeZsvbGUV7P95ECNqK27OWWoHPRAMpm23+0o2TfvHLel3VG7/OS8f3hyTuXgixSs7u8rmd25edwe3T1t7/3aJvvYV9fZD24fsu7OlLWLNrpzfBssaoW2lE3OTbo2hL7lwo54CIswJD4+Vu3dSyseKgZq+k83Asjn/exnP3vu7bfffsmtt966kPlQrNR0J3gsHYK6Dzj6HGklfL6ZT3uUBJr+aQ94QwAI6fAhNMiJT48wijJKouIBkFVxB5PkzI9K/b9eQHvnUUcd9b0jjjhip8D2BoH6GRziwAHTMN4MJ41X6zYxPmbvecvr7agjV2i0nW0y5ZMMBcCJMlAWCMvDYMVceib/lnFXwgFGugFbuPeDmYlLCAGfuxNXF99axTNPYho/sNr9YSCAgvoHMCKcz+GKKRWASDJ6hrEFK35WppxrkpbLYiAAGDV17/CsbRids3QkaUu7ErZgXlYqXKoZL1jyaKXZagavi0yrXXjm9oA79zw0I6gMLYO7A4+kd934vB79heQaaIDN80I1vycCtyq/2sMPX9GP9mG+MZ4ujCfzbddzon4qmfgr1anAkXYtWqJ8pB3KEkyYUwxu1BAww5e5xdYrqczF8nnvfKYx+c37Rjd85Ps7TipJevzCyxbvuOzIDsb+1WWly8+P6gOISZN0BC4ONPQPfSJXpnCyGtQ+ccuo3bZpys5bmbBXndrr0p4v0qmc+9tMf9SRPkroV4lU7Ru377GF3Xm74Fg+hsf2vjDPTfu5hK9ys8jkNSG+p6VU5E7fR1Sm3+4o2i8eHrVzjinYGcvaRAdhaoM6pBJ1G502e/t3NtitD+61dKlme0cE9NLWlq3ssIvP6rd4MmHdsqvnJWx+d6c9eN899oNrv2Wrlh9hSQ3AZQkjFfHb7t277RnPeMbX3/Wud/2F2v+QWOkXzvznfpd/cHBwpUDstV/60pfefN11112sRm9bvHgxp9G4JAnghbmewAQAKafWcKZiW6HNX4sTZYgAIjYpadTVGhEiRJTN5Xxk5PMNEBMGaRXLHCvATPpbtmxZeddddz1rfHz8OTK3/ehHP7rg8ccfX7xoUZgqUKOIjM1m54oOqOc+60zr7elyd8x+poRaZR1IW+b3vGCOYFtm/10I4MQOC/PfpVcYTwkCfp6wmCT4NpP29Lh4jHD1ewCi5d4K2/TyAiqsUsIHac7f4RZTpBJSkWkzgVJVoM42Gj6NUcim1JbNcqhcgELok2aapOSZNNOWI/5BgsS4p8oU3vziueV3IGywBCUfBgRfjGMOUu5YJNUDEqxXJvw0YPCLxCRNt3duzXZ0fzhT6O2Px2Mvr1UrnX4+qPoSQx7cHygbbuGK+/76KF2XLuUJWMUl0bGDgPnpqVI99ZlbhuffvadkUdHBEQOZ9hOX5gsaDGartVqK8nFaldeJlBQ/0KHaWlfSIwfy8Hf6p8t2z5Yx68ml7dRlOYWhZgF4W+WEFhjsiAud1KMpO3NN1o6aV5DkLIGjFnY5MFsUwvOfioV2av55mFhMA6h69zZJt7vHS3bRse127KKszXEugICaKZyk+ioWj9hHfrLTvnvXkM2Om03V4pYUyEZEDyxAbJlsqOwx2zFatIeGy3b7pqKte/QB64qOWld7j3hmTv3mqj5CU/3444+/7mlPe9ovFPWQMHyX/z8NUH/xi1+sFpD+owDs1Zs3bx5ApQdI25sT2aj1AGhr5R4QxPKhOQ5Z2LF9m28aFuVab1e7rVmx2I5atcSyGhV37Nhh69ZvsOGxCRsZG/evNALQ+5lFdAYw53J5B1ZO53/wwQd7le5CgfzicrncDWiHsOxF5VVDgerMtJ1/zjOtoz3vEk7LwNT8QcvNLAJucQ2++59R/YILD3KEQcKTM0v40J3cCOJMgT9xsATXf49OGNgu/EI+KgF865kBBIQKpQpxZT1L0kLNDvGcSUNgD8sAxZ7TGamX6STfck9ZQlyOdB2yV3wHhla++jlgkDaFJkRIzstO2v6kcCSAG5cnGQdTL7cYVkyIhFbzBZ1Qc0CEK1vJQrORlm4UlrQS0kBS+bb/1jGw7OOpZO5t9crcRRK9c2gWLePtqihIosTBOui5DfehfHgonNIOUj+tSLmSGnSqtmeqYlfdOWKjotOYxtXfbS9ZcXZm75lHtG2LxaLzK2x8V9kAY88Xq9vQTiE9wJFBIi7Q2ozqvqdqA9monbwk5duWWJSrg47Kn1ZuFggiUV8JOFW2siTSWc4/1R+DYguAfZ6X8vqPjMMAiESckTo/IW3kp4/O2K7BuR1/dGpu38JCrntmjvwURqAZ0+AZF6ByotTNDw9bvRyx01cLdI9sNxXV2jpUxmzClvam7YrnLbKXntZtZy5us/OO67bx7Y/b+sfWWfe8XufdmgYcBiqBaVna4DfF8w/SJoeC+U8BVHVsUuD5l9/61re+eMcddxzHgQksMqFel8sVqQgVJzKYNyw2SVUSM+O3a/de27tv0N83P+3k4+ysp59sTz9prZ19xil2/NqVtmrZAjv2qFV2+qkn2vJFC2xhf59lUknbtWevH4zMQlalXGqqe6E8vIaXz+dc6p2cnFylfLvZNeD5S1pDXUFtGZsY1wg+ay88/xzLZzNWURqQKxp362QhEoX0A6fCCGIFgMadmtDmDCXS1oOvuMvd8QY/mADGwN/Lh0QTGN5fYYUx2Jqi8DAK6QdphsAodu7hJgBDM29+ihsiNgNQNt0T173kwon+zHdOTM/aA1uHbfveOcvGwpdYOX2IMnm5PTvyUzwqhbsAsLXdCxClTqEMunoZCaOAzXvqhGkBpSejhMNhJ/LDn3QVmJAeSnlQYk/Bwa5iqZT6KpHd2d2/8Hv5zoFNyveN6uNTBSwR9k02c9tfFgDHgVgmSKRKkcIqP7bU4kPN3E/3fm6oLPXzuUkc9fyzR6ds5/ZZi8u9vydlu6ZqbTvH5+YdO5CJcMYpqrP3t6Q9gMz3AzOVQxuRiPLDL62yPLKrbvcPFm11b82eKVW6pri0QWgu+gkJPZSHNLyQekZqpYfDIih5NNOWK4AtSlH76ZmCROP+GXK++XTjhmnrz8bsouO6G5loMlGuVHMMGH4Cf5RPocfsgz/daZ/+4SZ7w7l99tZLFtkLT+qwS07stMG5mm0eq9tAd9pPpWpPNOzcozqtKxu3eZ05e/Th39q6LVulxfV62avin7179yLQxM8+++wdf//3f3+9SnNImP+jgCoGir///e8/7xvf+MYnv/3tb//59PR095IlS6y7u9tHMsCLA5wTAkBUmKhUobGJSduze5+NjQ5rpCtarTRjZwtE/+yPX2pHrl7h86zpdCGcKi/AnJ4tS73QECoCmz9/gR1xxBo76aQTrKe3xx597FEb5LPQbW2WSqYtnUl7Z7NNCMLlXWNAlLLAQEwH+Jyr7pl/nRbI8Fnmyy55rgO8M4sTcJO+dY9kCDMytReIG5JWCIBQYTjp3FkF0PQwkD5MRyrOp7K4NN3055IR3rLOgkTiWcYlRHfHco/ax4+QIZL/PIFg2NriCx1ePhllF8LHbK5Ys9HRWduxe9huXsdRcTM2qvbMSu1HBZzVoDZTqvqhKrMlPlxYtTm1V5E3q8oaeCQNsl2IqU4EeMknXjbwCwD1NvECu6tfHFAFSvvdmkX1dsRJ1ueTATiPQMsrXVFqPZKoZgsdd81fvvqRWjX1w3gi+pl4pLGi9cXRMJiRDgkdMDwjpdLfNCDgST7gKvcevNlm3IY+ovyo1FHLqt2X9mesu1MDvug1Kk2KPZwP7ShHntg+ZccvyllHikNkqAUJ8Oou11ZfKC39R/WuReL208cnbdO+kj33yDZbO0+DNSdPM9iqMQI90D8ytB+FbLpQD+9F/flgpT/oNU6dmF7RaASgxqJS4QV8W/ZJ4nxswvo7k/acNXlLNqrpcsNydV5aoA0kvMTTKfvS9XvsH6/fZQNtSfuL8xdYp3iEN7Pikl6PGsjaQ7unbaIoHpNgs2WsxNd67KiFGtgk2d58y902MTVrvd2dog+2HNZ9/lRa3/iJJ574wauuumqbV+AQMABq6K3/YAOYfvWrX33fE0888d677747CXgeddRRrtZXBWpIhMlkSsxYFsEwJ9qwbds2WV9Xhy1fvNCOOXq1HbFqqW+JatSiNqkOm5iZsxkxMa/AObCI0BKx8Dll31uomgBvfNYhm8naboHpNf/6AxufmLK2XJt1qcOZZ0X1Z3sH82WUBYKHUJluoJzM/6TTGdu0aYstXzrfPvSet1hN+cLWSC/OlMqbkcgZXm6eBlDYlCIoDGkmBXi4ITdRPjdE0QXGCMyjJ/dTHCERZ1gigYRy0ZbUFQlQEhW5NssbjsEjleDXTMTbxqU8hVFQxdW9AwP3+EX99dLp2artGp2x4Ylpm5yesdu3F+2mxyZtoD1hlxzTY6ct7bIM7zkqjTg7Kjwx0gyWNvBpAN0mlKa3i9oA1TGhe4I7kHtzIVkD/i3VWy0ihqZNfXOS0ggr4wovkGZFus6bOWo7dxM6ScXf3tW14IZMW/fDCv6eWqU83ahXl0jF9BOOW/0Y6k3moQ0cPMlAtuUejJ7ljH9r3rQ1d8tiEnsQaqgDAlQkYykpuk3aXZum7R/vHLXdE3wapmGDasdnLEvZFecPWCZStaKA26Jp1ZeK6hagU3r8MgKgzWMNu+IXuyxaidp7z++15ZJ2eSc+vJkVXu31BSovczCtOrWurfuWaWjQ9MFLAx2HsNCmjw9X7b4tY3by4rwdM1+grUGH2VL86Aeit2dTdoOk17dctUF1rtknLl9gzz2p36YmyuIFDZiSnPk+2l5JuX9706ANa7BNx9PS4Mp2zpHddvSirP3021+ysckp6+3s8Sk5Xsfdt2+fnXLKKYPvfOc7T5NwsrVZTMqc3bBhw7ELFy7cLfceOU2oLgfNtirhyX/8xn41WlRg+oHvfe97HxgbG4vx9hEEwB5P5kYBsax/yCvrC0u7dg/a9u1b7LQTj7Y3//mf2bxezh6tWL3KpxrqNjcrKalYsilJU7NiNo7Qa62ewqQucUH3Cgv9u4oE2KaTkjrnbMO6zbZt+067+Ve/soWLl9qypcuVL+8ZS9FReZBQKVNr7xz3U/JnG9Zb//IvbOWKRQJ+5w3lSR4iSOUBiAEiqpozY+uVTKYsMEGaFIOIhB30nKW4g4uJS3gV2K1c9eiMgr/C4esqMVKoJBvS4RAV98CPSodQnj93QAdqF0hBDFbDSZf2iCFCipkkbEqiqNjekWkbmSoqnNQ+tee42nnTcNmqQuPF3RlbuyBvuYykMYXwlWMHUuoEwChRL0eTqb0uyk/uoQ4ub1IBWd3Jkgbf2IpLE2Fag32xtIGXW/EAMvqbU7G8/wFTtWdaKn4617aura3/M4l8/px6rXJpo1KOkV6xFGRilSrkqzQw3GN4DhIoLeMuzavaQ/VhIKiojcsCb5eKFc8HP8pL8RkkPCkRAB9mZMU/3bCNQyW7SqB6/85JtSGv5tbtkrUZe5nAqD0rYKyqRLwVQXm8A0IbFDRA/fDRMftnxX3u6py98hk9oi36kboygCAg0L4AXrOszStl219HJemp+q3K7M8VS0USNqOHnyiPciluz12btv72qJXm4ioSdVSbUxbF9TP1Eil737UbFX7Knr40YV/44+WqqvpIbbtLkmhnRjwmpspkE5JQG3btPeN225Zp2zdRt0pprnj+UYWRvbf9twU1CTGd7R02OT6p6kZsz549rPAPvu997ztZuQzdcccd50sDfN6dd97Z+8gjjzxn8eLFmzo6OhYIH/YNDw/fdeSRR0bYIikN8QYJNI+ccMIJUVlVN7JP9ilzWlX1PxpQ1XB9v/rVr/5CUukH1DAx5koh6NaBI4xebajtqYyt37BBalPEFg70WUc+Zy96wXOtqzOnsGXvFEhE/Srhs+bvEYvPJEmEfCBSeCSocC03mAcAIRJWTBGXapZII1rarbffaVd/74c2OjZjJ550gtxR98PePJKtiYghuEQyaTt27rATjjvaXvfKVwh8Wd8MJ6N7VuRJHKSvZlzKCZ6Slr9RpPyRTIjgr4V6NIXGAsTEJIxsS6ULBg45AL3UyYFTQXgGzIhLvffLXfrXmgqgURzk9dOd50U70F4RSUBlocXIdM2GJvgIn0BCkTvTEespiPlVgZGJqg1L4kpJzFkmUG3LxiWVqZ4MUp6bkqM8bIwlWcUHBJHfaXvY1aEBN/WZHw7NkX/yo3UADsrJzla+/Z7S4JNOacBQGwB64bvzLGqQvEA3mZjr6u6+pa1zfrpWbSyr1cpLXXL1AEqbZJUg5fD6U3O/USnw1J/vDUXio+3UFvgC/PW4BmsNnj2p7L6pUqm9UaunPDmlXVcfejszz6B+pl0dyLBqD9T98bmIff++UfvufeM+LROPVe3C1Z32/BNytqg9Y0WpvhFW0KFV1TghqbyqAfZjPx+0neOz9qGL5tuyHg36JQZEigqIMlADqPt7lxrpStbUEcBHytegRLq8HCGgp8HYUzxVTti/3j9iqXjJLjquw/oEhCOSLlm9p+zQALs5eNEkr8HylnUT9pmbtthUJWYfvnC+nbWyXf5l+9qvR/10stc9a76SrlibNLfBctR++vCY9XfGrSsRsYGO1GR7JrrpHW9/z/GxZDbSPzBg0xJEWAcBUM8666zZ44477tv33ntvz8MPP8yr4xnKz2n+LBh7e8q0NEP2kKdSqZL8Znp7eyPNrZRbJM1+XRrlDW984xtnFP+/NLhW/yMBVcB58hVXXPGl73//+6fMmzePzfneUC1AZVN5MpW04aFhGxrc65LKa1/5Ujv95LVWl0pdrZUFmkWlpDjOfAAO4COGUEfwg60htZaaCG9D7FQCCcO/7sm9PCFFYgMmjLgpdeK+kTG75l9/bL/+zW9twaLFllAZYE66FqkZMGdulVdO/+wVL7WTjzvGisytkoPKAg14aJiTB/JsEgbEwvQFV0+QZ8rmEgfPMClMAbgCdgAjdQQQiQvDy4qZHQ7x8/qEsG4Ii4vChVIHN4XUTbPVPKxSgHF0yysJbBBn7nNsumzjM3UBK9MRvFYatfZc1NpySUWP2O5xAaoANylwWNCVta4c530is+mq/151fp6n2rcJfEiJQT0HwMIbPOzHFF5p0OIK8OpeAeTl/qRFe7DCzOErKfVFXJIr83uJZEaMmdzW2TOwMZFIZ6VNPJ2I5eZ8tzOjrtTU573Vds1G96vTDP0qJ98fKuDhPFe8ObNTGdm7/tsjds8TY/ZH5y357ZvPH1hRKdY755AsNTwkBKINSV2eJKl6nmoH6ii3qtJMSIRlOuaX6yfs5o1F2zg4bXOlmj1nTbe9/Olt1p9OWAkwF6hCr52iqxsenbR/vHNEYJe3P3lat81yqj6NhiEvWeoSSKrpwH85OKBSAVWV8rAbwh9VnUS0ZtsnkvbTh0ZsfsHs4rUdlpOqfvXdQ/bd3+yyS47ttT8+e4GVi2wHFYBFZ6zUyNgVP9lh92yetWctz9kHL13sbfYPvx60byve379ksZ0wgDAioFY9PvHTYTtmYcJernInlWdJgwOLB+9479/4PPuCefNsenbG02D/OMBJmcfHxx0H2OcNSPqe8nLZ60k98CMcaxjEZccP7szDshtH8RqKt1ea7r58Pn/DihUrblKfP/TSl750SuFmvYH+i5j/MEBVg2Q++clP/vTqq69+Nu/cs5LPPIqPRPirofju/dTUtD3wwEP2gkvOs+dd+CzrzKdE8JwNyVwj9CGJUY0p8UFECOEAHsxBCjIEjEiBImkwUnEgPvUsiw2QmgLjrghyg/haQMRVaYkQU+mMQD1t3/3hDXbDr263fFvBwZ6dAcQoieAA+hVL5tsrX365CE/lYk5Pvi0mRSIjMWdYlQZAdYInhNwdaAIf6A5/lVX3XJFWuXEWomgyrbK7Ok1IGIbUdOVtMOqM1Avg+pVn3QeCJDCpCUy5V0zaL/BaSJfCzBYFlFM1m9KV9MTrUl1j1iamS4k7IsoHYNo3XrK9kl6J09+VkbqYEuApbfUPkn9gaRLXf4Vh/jS0QmgDwZu3B8bbRNIp7QQAVdWObIIv674oICkBtN6GyG+UKaYyJUQz8VJ7V8/DhbbuFVWJfvLrYNcFqXrKSjf0a8jD+72ZJyFa866U0cvgjSF//fG9+lQ6svEbv9wTe/eXtiybUd36lrbblS/qs5ee1GuzMxWfAlBtvb09G9Jpphf6OmgzdYE7c+pZDUq3b56z7z88bUOTouV6ys5blbSLjm63fIEj/spWEE1tHze74ud7bVFv3N56znzLitZn1ZYuaZJ+qwq0r0wYTEMdn2z8TTM1SkNAHauJJjQy7hqL2hfu3GOnLk3ZpWsLllTZf/XYjP31v+60vZKG/+q8AXvHhYtteqb5Ab1Mwm5dP21fvHnIZhsV++hFffa0ld32het22GevH7L3PK/XXvH0Af/OWEK08bEbR6wmyfVdz1kkSVztWxFNCE85lPyt7/kb27R1hx17zFrXQgFGaAQNpSV9ej/IMsXmfKP7FnBioGUErsAHaHlh3pl7wiG9SsL1uOl0ekJRxp7+9Kc/eOaZZ94qvNkqsL1JblWF/78KsAAqtPy/ZVTx5E9+8pO3C0z/WJWPr1q1yhuBOUlGIg6HAFh3acR5bN06O++5F9v555xrXaiZ6jBXC0Uz8WhQqxmw6RCXCFhJcYOLQ2TzCYInDEQvN0dSCJ7ycB/eovIOwr0ZhC1RqIBHrFrpkiCEQHROr5+eYVNyxL9u+sLnXWiL5/c5yEQUjmlRiBSJlu/u+FWEwgHD4TkuKSvhUhbqIHOF7ONkP2yYK1QaKgcyKmWCWWATL7ssoAKzOvCIaLgi2ZWrNauIMPlccLFckQTEl0jDKntJUgHuFYGTgitNqYHKz9P31uDQaKmmAonRqZKkCBG0QLeQilinJNKCVL4EYCo3taZ+kiJVX/8InCTaFOckyF/d4ml6CLUP9w6utGnzF5hEzyqHY4P3QUiTUPQVOyYSUhXZIkd7tnZAIGnx1hbp5grZRxYsWtLIZfOFcqnaKzU8U62WPW1Ph3z10Lpi3cevPAdmbRm/VVjXYXTPGabFaqXxnu9uy2yaiWTalxUsr/a4Y/uMSK1qJy3Oqi+TAlVaT+q1EoBeSMb1C920phIYTLiWqhFb2p02jU22YUwgm4rb40NF9VfNFnclbV4hp/TMPnbTXuVdtzdJje7Lct4s6VIu0tMd6VFW0sdH92EBkLYkSOuetmcXAYeWJOzB3VVbNzRj563M2TM0OMyUOdQmYg/tLNsdW2b9TIbnn9Bux/ZLA1P+5BGLJO1fHxq3h3YX7cT5Wbv0aT32hRt325U/32N/fHqH/fkz+71MDOBfvHXEB5nXnd5rHTm1L8QGT6gBIrHYIzf/+o7Gli1b81LNARQHP+a/AVKEFSwGLMCyZkEYMAJtkDhIsfhxDy3NTEuC5uupagp4B/xgd1ATeNPFUrFj44aNR/zud787/+abb75k8+bNl23btu2Sd7/73XNf+9rXtnz4wx+WbvSfb/5Dtk0dddRRL1IlPjczM5M85phjfISCsQETwBRS3LZls5h/zs45/2I74cSnqVPKllGH8IkNVradWCB7XV1eEd2ERR+emyDkdKUOFTE5e+vakoYI7xSpa1Ne8nRhWD9wBD8ZFjIgCObwVq1aIV+zdRs3O5D46etS83o6O+zZZ57qc6xVJ26M0lFZAWYIErxwoNS9iqG6hgNEhBm6F0FL2gJYUyIqwJerA60Aim1bqJ2AC5ImREs9SQuggWgccMlaGVIL3iACqBxopa4DtHzvikUZJDAGI9qc+vmOAMXlO1Co+COTRZsW8yYTcWsX13dk41bQlfpRr6gSpu295XSZk4AqrPYDpTm2jwMxvD1VaS+T6q6iep8BNvLiz40DGtcn//dIATiJTFckBP68Quy7AeQqOplasnjRQwvmL1ivEEcpTG+tWuFDeR4XQzr7rbvgRrswrdLKR0YJ7tca5O/Q6OAtpq6ycBPJHre8OzNSKdu64aJlc8osm7ab1s3ZJgHiyYtT1q32ma0CYLS+0iYDTCtd5Ql94s7UD0fgrexNWV8ubVvGJy1SiUtqrNr6fTNetuskDd69ccz++pnz7RgBGB/rozlikvxJH0vAUFba112UH/9w0MCmfLzxmMNV+3F+xG0bZ2zT3rKdtbrdFncmBeKSkOUHb20aK9st20r+eennHdNl83viAnG1vQaMCanmP31swg/GOW1Zm23YV7TP/mzQXnBSwd530YDCaDCOJ+yq28fssaE5e+0ZfbaskLI5+tvpRelICNH9nd/7wU/ys7NzPXxyHRoEFFsgCl8BoJgKK7uKWZQf7dfZGV4pJwzuDA6cQzw5MeH15wfIsre4taUxLWGHF4F6enqtra3Nd+xMTk4mHn/88b5f//rXywWwLxA4n/mFL3zh0c9//vP/6fOt/1uAKsJKvuhFLzpLkun7161bt5gFKBqU0QeDCsp82obNW+yUY4+2P33ZH1m2Y75NSRJEbcin+QAcAEDTiTgVB4nKJU/9gowQCM6JCje222AIxw/waIYNYfAj/v7bJjNwgwO3gg9d2aC9etkSdcqsPfLYepWraOMT49ZRSNs5Zz9DtAuAkDZMxLAQgI60+CE8A95MB0D/5EK5PW89+xmdsgEoFVePSGcu2QKoEtABlZQIKaFrUhKhS7i4yd9BGNARcetWYXQVAPkuB6VJ3djREFfaQWImjBxVklmJRHulvo9MiiB1nxaQF6Tid2b5XpCYk4FMZYc/vbwYHlRwP31KzZxQHkioKZXZ26DVxq0INAq2ee9Aox+hQ5imG1ugxED+zv6T3JFiCNrb022LFi0o5XLZar1WPataKaUD8wVD3BAxWO9TB3IYm4GIZOhT0g33ACnG+w9/2svLwqBktrgjYRcdK+lU7ffwXj4Prlhq340jFbtvx7T1tSVtZU+QnjxX0TF5Kyl/xjhlkKY76l5prxZoMU2zbo8YvRq1326esJ/cP2pbR4r2gYsW2RnLszY9V3btiEHPI6lsvp84FNSv3JI2N3yKxmlYtM+ZD2lJnGPTVbtt86yuDbtobYd15QWW0iwUkogCp6jdtm3aHtg5Z3nR0vOOK1h3NikBQRqK6Ok320tS+SUlzlVt6+CU3Xj/pJ11RNo+/PwBywnkykrmX+8esx0TVXvNM3psSQeqeqg1jUD5AgHGjrjjzrt6RsfGXYoEIFugGgQDYYCAEL9MOkMr+0lubEucnpm2CUmmxWLJ51vdPcV2yqTHIzwvlyDp8mo0hmkEJFu2gJEPc7JIrrzAw3VwcDB24403LrvvvvvO/7M/+7PeK6+8cpeEvRGP/J9gAFS45H/JjI6Ovupf/uVffnrnnXeeimRKBcPro0HFh0g3btpoyxZ328tefJHNk+RXrhQ18mvEEceyabzOKqVLRxBnk2H9GSlDBCLQc+LSMxZ/HySbLr4PlPAOtO7hBPl7RmFwCUylK1Hk4MxSr9jlL7jA3vVXb7BjjlhpkeqcnXHaSZZMiYDUeZ4TcRz0VRZRFctBnATEflHOsXTAJF9P90DexMAR4PK3ipRQUElDmkgkDrKyKVU9jUQrVEzrgTmugtTy9kLSOgsZgXzed0J0tuetsy1jXe2ybXpuy1tO0lUqzSlCEF1Uqn3dBscrNsHnS9RYqWTKOgWi3dmEv6fvn56mrVQIb0faxUuMGocEw2CFlFoXMHNYshdWabXKHmyrR8J9yxCTuqp9BKAwk0cHjMUkLW2Eg6OZo+zplRrZ2Sk3a6vVqnyqWV0a0sVw3wLDVn4EJpewiwI1XP5IkyIBppP9awoeIsRvWa8r7kqPlxRUOHvLs7vtiy+cZ8va0xaX6t4vVXzPtNkXf73XfrN1yjUW5pzpZ/KHJgF4HyBIV3n57gZ5A+gTGrzOXZOzc9d226Pbh23nvklXtb/44sV21vK8zYjuw1QVNNEiGixtCA2LtkLRm/WWVO0CAXSn/tX9rRvK9vV7J3yxjROo2tJ1aSvsp/ZYCkf7Vm1yxqygZw0LoiV5NQR2yg+e2zJctr2jJdu+adxue2DEjpofsQ88b561ScKeFMhedfuIbZ2Umi8wXdWTUFlVFsVtlY1yUf9UKj0k3p9FYECaRDIFVJEeg+Rp+wESDXByYtT27NppU5NjjbGRocZAf58948yn+5cginMzNjw0aLt37XIpVUKabdu2XW0254vZPb191tPdJ2Ej7ViDIQ/KQX/z5iOvsnPItbBpyXe/+933fulLX/rpL37xi4sVhhb4TzHNJvr/Z1TA1R/60Ie+98Mf/vA49o9xShQT0lQQQmAB6sGHHrSzTj3eXnr5C6Si1G1momgP7Z60PVNF61UDzetKSw3JiOFZ4IHo2TKipnEQwkBEQS0WvzjdsQqsHBRGYAQR0rG6emezcEI4GNdvAlE6kcmNe19IgQkdu5vpyNLZEHqpzOptUmoGq6FKQ25MGRHWJYVmuj46y833KZKmnPUkYj2QL7cEw3inyw3j+2RlBTWKUxebEJP0RCCkr3AAbTN7lV3+bI0hnO5RNbn3nQ+egdoJiVP1n5qt+N7SydmqTz9wiHS7ALctg4qt8LRfK21dWgZg8PILCEem666uMu/X3x6zgY60mES5eETajGuoUwtM9zeL/w/z1CG8mMobW/GbIESMTDZvhfYOlQdphh5V/6hu5P/kcrVMkFJDniqBtxF5eb7yY8GSsoQpIpXACxJK0ypvAELaQNbj1NkuKonMbLxo9m8Pzdpd2yYsqoFpeM5sTWfc/uzEvA20qVzQD/FVF19AwlB/B1P6RHmoi2rRmnVIVb57e9n+4Rc7pUL32LnHFzRgorZKE1HfseOMslF2Sujlo17NcrZoJbQv/SVQVPxUImW/XD9jv3hk2F56Wq+dMC9v01KnGSjQ5EiDgYypqFotZh+7cbe/4dSWitjfv3iJBtWMletlS6Sj9sEf7rGvXbfbTFrZC57ZZ596+RJbkE/Y/btn7Uu/GrS8BKJXn9lmi9rSNqO0kxoAoUH2ylJqyseuGPHNFz/8t58+7Rc3/frktces3Q+oCFRoqoRjLWV0dMSBdP68gdlzz33Olqefeto+SZ1t/f39J8WkXQ3t2+fS5/T0jFUrYS/3tNT5hx5+xH5z1298mo5Bg7M40kqPU61IG8tRi7Qj87FMAVQlKPHiEPvIAeW1a9fOvulNb/qzM8888xpv4P+DRnn//1+U4kCRq6666ttf//rXT2Y1n9OiAFMaDuCioQcH91lnR85e/ZLnW5sal7kd4Zav7krXtk41SE6Ey+HFvjnfmwTCgNH1X4TnDaY4Pq8qhmn5BRUeogaQuGdMJg4uAVwVmT+/uofScLAOXi7JeBgYRG5hq0+YhA/HrxFfgZrxCeOSRTMvnzvTFSBlLkwlVDiyCXXwe6WHD4a6kI7n7WUmrZCmr9TLsNDjjAvgEoZ0Fci3XonAyNsrQFxdPE+VkakFVtN58YFTjFhUYh63ICmbjdkcKp0UsIY2IzbpUAfuySOwJD8AqQ4wlxo2KyLm0I6c/sUQ0xSPfEMs4gWG93sHK3IgPpI/7oQHRFUv+cEw0Xh8vLOrxwptHXH2bnKMoDeN7gPU0qfch3QxLTDFeHYKz6DCyf4tNZ/ndDphswpaqUmlpn64M+B5PD3oz9vaE1EfKx2+E1WqoB2YHbdQan5fRu1Y91Pr0Rzu31ux0ZmGrehMWkptzfe3iBekdcoeBvzwJpsGXfkXJel25FkI6rW1CzLW0NjsRyXypgBtTIFUDmiVwdxpo5kWBhp0KmKA0AXtpWIJu2dX2Yan5uzSE7psRU/Kt1z521UCPG8v/xMNK/ycRsOfPjqlgbFiq7sTdsFRvVaOS4pVm7Fz5fE9Rds917CeeWl74cmddsyCrH3l1mHZQVvUlbPXnt5lCwtS/dWe/rIGPauyhCKGstK20Vh0NhJLDt75m98cCQAyt1mplH27E/VIaBDYvXuPbdqwwc475zkPf+SKjzx2ximnZru62le35XI99Xo1XauUrJDPOoh3d3VaX3eXdUjz6uvtkbS5ys464ww77ZSTbMniRTYikLznt/f4qVbMqzJFx3QAIF4VkIJBaGS0Q2shS+p/Ynx8/NgrrrjiwW9/+9vbqcH/KfO/NId6xhlnnPyd73znXZJCowAqYApxMTrEVbGxiTGbVUXf+ebXWm9Xh/vTERAHex9T6oiMAJW3RpjbC0AHoenqnaZ7LJRB5z2Z8PTsEhp/coP0YEHAxk/fIRXC6upx9CNRT5e0uFFcZyzcyUKMEhhPJC4GCwBHaJauYEwieHBdQpps73Kix0X5+jSA59/6ET7cURcYJuRLO8jVrQKJAf8f8v4DwLKjuPfHa2buvXMnp805K6yyUJYAgQQIBAKRg7AJxgZjwA8MzkY8kg02fg8bjAkGmxxEFlESKGettCtptavNeWd3crpp5v/9VJ2emRUi2fzee39Td3pOx+rq6urq6j59zvErT7HwIyxrJN1EAaDDn8xyMkQPjFQsVLLsRWGNaJl2dKTid5HFUk1ioUjbeWuUTFUVdR77ktubF9hRgF6vrp6HwSkP+6h8IyhOBbCPiiKhPE0hJ0st/Ip3pYly4yoc2V6px0mxsmrh5AIWaVf33M0NheYGJbX5akYZfUJwvIxeXeG/8nM8KF5UzdJRNCoevnGwnU+8gJ/62FPUutY+eeNh+9yPDtr569okW6SBTNdMITMnxF1zD3rfOpfFT1YGTFxLO3L+wb2+oYrfyNvbN24H+ydsUVejf3u/2MBWRtUahFNS4/RwrA/58VXEVDwIwasPearNj4YJNzKC7ExJpqke2p3vGTHp6rwV2XU8gqoOx+DoG2uwn2wdtV29Y/b0E5ptfmvOxtU3PD2XZMv7UV74yUqqd7Rm1z0y4edDT1/UbE8ST8qTPGRQrzFqdnS83g4NazzKet20td/+4/Zh+/4jA/b8MzvsDU+aq4k455OHGqYyqsKpho+qkzhV5qtKm1qxbu3qeaeefIrdeuvttn3Hzoaenjm+4uO+QEtLm23e/LA9+UkXbfr7D77vhnz91NNLpfGVpVK5qVapFP0tYMJXlTJk4uRa8yck4XPFt3LYdmksNtqypUvstFNPltLttqWLFtryRYuUt2p3b7jXhgZH/M10PHLORMQb6iZKE77HyjHOO+64o+e+++57spTq1Ne+9rVNV1999cwm/W8Q/lMK9corr/zLG2+88UxedMJeBnsnzBIVmeSj4yO2dcs2e8WLLrfT16/VbK+1lATWB4w6hbuTLWpsc46bMVg+QuiSkDl1Hp2VBN87UoX9ZpTi/JgURChRWV2AHLn+/A4+fs9BeV3Bx/iUd0Z5RPlIBLdH8E9+hAWJBm1YQKS41YiAaTAzDF3qfUDp4ngFXiauyVEbYsfVZ3SPDH4A0KjoLICHdBSTSsgxvtyK9ZSsHilcBjF0cgqG5X2fBhBPoRVlVnEsqqNYsFatANjLd7H3pkZbvV2K48/xZVfHTgYNlHGZJlg5xHLOkmM4XhalR4FjAATgE4VumZKPASdVqAmKAdHR1WPNbZ3y5xdoFLRNcmdIQMughVKxHx5KGKsI8BTHTShw1vMYLgpViosnuXYOV+xPPr/HPv+j3fYHT1tkT1jZooklFD4QykulaUBEOF3O+2iUW6NsxYxqqdwlZXj2slZFTNnBwUnr1tJ/59GS9Q2X2anR6kqTQENedKs3vcsce1zVL16FVgzerYqq1eXFGtXnW1oxOUSDuAZE3xDWVflYtjf4+dZh+9GGYVsqGi47pdNvVPJmfSZwkan/4olmCuQqsE75jU0ejb1uh1aN6v/TlhbszOVNxrYx+KXnbMfhKfv2hn3WL4sXi3yhJpK/umyxveDkLpfHKvKnfM5+IfZ2Uof8zk954hFrv2ncvHTp4ocXLV1y05Hew8fv2bOnft++A9Y/MGTbtm+T8ltQfsMfvHbH3O6eldVyeTVvkfOJw/EIMfiz9jte6sjiGGMhClK2Kkfc8ccdJ92y3k475RQ7ef2Jdt4550guanbTjT+10YlxyVmrFbX8Z+WLbkKpctNq+/btXbJWLzt48GD79ddf/9P/L5Tqr6VQxYS61772ta/Ucv+P9+7d24R1SgNhDtYGj2zu3bPbVi1fYq988eXqlUo2OBAAmKXBotp4eYn63CZdioOhSvSBFSzUf/Jq8DiTPZwGMjdVyKvy+gfzZxRO5MAFoEgiBsxuBXt9dBq5PcnrCEBqQIjqIgHHX9AYeCWVLgjBtlQUCqgjWpBcVgYalJG8eENAgm8+/JTAwACiDgEC7WXAnLDpv2hiMJGPR3EHxtkzrWiZK75qALRrELZJyTTKskHxYM3VYJLK8qOFMemotZBFCmi9LnQpBMaTVDwEgOJhH5bHGtmTDX5GIbdQXMF6hLcNhOhU9lBR8I1FLbu0DCzoivJnBUDHgYc+oDR+6nfr2XEKgfrJ+wAF6vSTj2pVQvSzL1jRYPz8A0ftTR/bZnt3DNgHXr3Gnnf2XE3qcWceYhyvCrqjPl2nJ0nPA04mOuHNlB1rBRbSq+c226kLcrb54JgdGmL3sM4eOTSuiSpvc1o5oqZ6nKa4Q68/Vzwa2y460jeTmtfGp0qYm2WyKDG0FOUeD6CzoUF4lfeWbRO2Yfe4XSSr9Nw1rVrEcD65pmVtnbUUW9zi9D1hWgs+eKbynIHe3l+zTQd4uXrZnrCm2dbPa7ES2yu0VOU6WhutR6vECzX5/N6T5tlrL+yylXNzUkDwV7KtMer7wwhMBtGAuLpjLIFPfToxPjFn5colbaecdGpHU3PxrpGR0f7hkeH2J5xx6uTrX/fazWecenp3rVJez0tVWDkKi7fRCU/4MufNkVw5b/mpHharOR9z8cBAqVqOI3BNRX+I6Kwzz/Rvv9186y3+6CuWK/3KUSyAPVU+Ec/DRps3bz67sbGx85prrrlOStWnmd8UoFCDS78CqLNyX/ziF3/wgQ984Cm8OSo92UAn8nkS3hc62HvU/ui1L/C3NE1ouYGo+nJIDEKh+i0HdVQ6fuSQXRiIzjIY6Y/1ySNIS3cGHAPKVYqsRcSDw8U+9JSXctzioaO8Y34GlJ80ZYAWFy/R5stmbwcWh9JEBHrCZ09610H5SZOwIcDQgUIhv49F2gWO6fwBLCMTOE2Q5bSxnQCgMHgIAZpIAjfptIl0aKAYN8U8g1Im/aD1gJb4fePiqQZVi8YpbwVqRZnm1QD4MoU1LSWi9kFW8NaJfQyVZJfCkOOmGicWBkcnbXffhKyaOpvb1mDzOvJa7qqc8riNDm9AkrXPLVINLPqZVzHCT5b4Ta1tns9vNkG78kW7vFDQwtXjsOJQeMqjvPC2nn1SeK04ICfrvEltvGN/yf72mgP20w0H7Vnr2+0vX7xSCrBoYyOcw0RZI3OhQCkJldTjdQm3bwm7F74HTcqtOqlffv6prwu5SRss1+w/7hywTaqztchZVrNLVnfYU9YVrEWDFx45MEOJy1OTZWtpa+Lo2cEdu3q/dsKyrldUqw0dNX/BivJm2V1mvW7KER3nl1HcP9oyaht3DttLzpmjduX95UC8da2pqWC3bzls+w+U7ZKzeqxD4TE/i6z2Ip/qvybJ9LcfHLEv3dtnk5U6e+MlnfakVV3x7gbVnVebijxOPNVkDx0esj1HpGCbp2xRV721o4Dqm2KcZFLiWyaiM85GR3+7YYJowj/mC3kbOFcty73YVNgoVTB+8NChn2p5fmI+n79sYnRcbZ+UmAmn40FGHJWDhzM+wCM/FYPxEqNbaaqKPoEqFSzXeKJNtDAG5bDo841F27Vnj33qU5+2ux94wFatXm1tra3m52Nl2YMfw++mm27iFMLEW9/61uddccUVv9F3tVZ/nZtSsk6f9w//8A+vGh4ebuHl0OyZwVgO8POava1bH7GzTj/ZnnLRWVbRTISqc4sOTedODBcznI8E/aJBqDRYBbhicqH2FIr4QCSFPN6hYjidSwzMhemBK1zMnLMhUlJ/kZnSkISfepwCFxAGoH6OI+tMrCIFfX/TlWzU6FRlOCCDdqRKoI10EjyLCyRPLhH2irysn0/FT6wjpFDUQdtoO1S4hS5H3oosjaGxKTs6xhNSddYsQeagfltL3rdRrE4jXuVi4mCAC6msL0ft9BMP/hjQJLufFE/A+q3akKwV3nfKDa5WWb7xnD1qhwkNmuCNskug6Rf/YVHm89bRPdeaW9r9Bp8rNeF1PgQVUr4RH/0IPUpX2AeVKyYyqWdottK4ly3DzBqKOfvEPYP2pn9/1IZ3jdjfPH+p/cWLlsna0lJ4rKTMshzBJzw8DEHvem8Jh9/cIyT00dqgyxW9frTNrU3nfyjjcpUXuNTZqYuLGowVu2VHyQ4MV+2Rg+PGO3nbWxr9SStOe/iTfSpb5EmpfSP21x++r/kT33j0lNXHdTSfsKKrjhuyvNDZ8wp/A0aBaOFLqfCBpfpgpcF+Kst0YGjMXnLWHFvUWWfD4yqnZvBS9J9u6rXX/v0j9qXbjtieoZKtXtRiSzrzxjtWq1Oy/mRQsJLYOlCzh6V026UfL1/fYU0tqqgmZae+6Z0o208eHrFPa5L46E+P2gO7hmzdomY7fkGbeCMe0CeMA/EFHvpYQDghVo4bpBghuDQeAH9TGP09OTW/Vqsubm9tOa1ara2RLhAVGkX0p3AC0R/yCy9ljoGsP1LfME5wjB+Kc6IFvyiY7musbmR27px5du7ZT/BHYn/4ox/5gwKdXZ3OX/ZVAd4psGPHjpwU/RM/+tGPdn7kIx+56ze1/P+Vl/wS9Pla6n/i2muvXcW369H8PAGB0LHU3/LoVpvb1WZ/8Dsviw17WRbObDjhghpCCjthlGIVH8ospRFBn6Wrz4JeRoHoB3K7l/4lkuxuTHhQ4SyeOhJQJjKAJ8rgyJHyufXrPiCVj7z+nSP5sXq8g0nyisCniyByy3lYuSkIqIw3T45jTlExbRA+BMPxZYrEk2fqdtDFb3opHQFkRTYk65EbUNz7aSrUybrQEri1IGtK4iVa2UumHqrCUUf0g3DIH5NQagfti5zx3yv0pf4IZ4W1ygBapbTZR+WGkZd3fLpkzOemE1ZzUUq0s7tHFoEGOcehvH1giDp9GSlfUuCzAaXsfHDFHDyhKgZiU14WiyaLd33vgL37GwftKYvy9vE3rrVLTuq28ojJSmR/LRSU00875Y192bJkRBMLYblUcdCmQBDospj61we/75mzdSEeTFXtFCnVxbLUf7p5zAaGy3br3mH73oZDdsaKZlvW3ezHzDglkZdF/3f/utE++739dePdbfnbtw3V9WgJccrKVp8AmeCyLpJyrUkF8nVZsy29JfvpI+M2t7lml8nqZnIsV6quNHK8GUuT4js+vtPuPzhmy5a22NFKzm7eMigFX3aF39FSEJnsHdfb3XtKtqd/VEtis6cd3yLLWgpcQnjHrn77Xz8etC/eOWhHhgbtaWua7C2XLrbTVzTRRMkqE/I0g7ILMhNXdyjSTLk5ez1TpAP0HfyrTU4V1Kc5n3wFsdSnTCpEsegn9yf8jlfyQT0SAPdnuOGa5/cwGYlSnHfVlFXKZcs15u2Uk9bbkkVLbNODD9m27TviXLxkmhvd3PfBILz++us7HnjggSf29PTc89nPfnYzaP+r8Csr1Je85CWv+Pd///ffbWxsrEfDo/n5tAh38Q4f7rWDB/bYm1//u7ZofpfSpOxFuC+9slnMx6CY4OcFhc8ZJBfKNCBmRXzRWZ5HmSnhg0vOwctEV0RxCgm3/PrvKR4V//x/4I2wg7zReTNxiSYcHRkzYtRJWhwfcWocU1jWSofG2Xiyq+PRyPF8ng51WXoE9UebxR8Fs9ZRbFZbcdwJ11JQS74jWtIeHuYuaJ2UqVm7zLZ2DVYea4VUF1pdscsAVxCuKlI48APQjLDHAXMisDJoUSi0sYmaDdKXKtymwV2QU4qC+kEf1ouK8g2nuryWv51dUqidjpNloj8qCVounj3KMdioG0c4XT2THHUH76Fdk4asqkHV+6ff7bV/+8Fee+OFPfZ3r1hpc5rNRkZRnlKmKqfswgN90d7mnMRQfGML0zEneiKj9wUVEHQiuWJlKi3wBL3g1lh0a331/IKdurRo120asCOHKnblGd325BM6rUVI6idjWal1iK1e0mMb94/aHrFvVDE/2XTYt2zOXNNljVpBTMgSrTXUrFHYeRnPLbvLdsOWYTtvVYudvbyoZT/7gGho8VEKl62ISlm8Fv4hTW5TDQVZ5Si2SXtwf9kePFC1rua8vw6wpDbc8iinE7SMb6u3y05st97RKfvU7UN2zd2D1iJcz31Cu/3BRQvtGae1S4by/k5WuONbWADtpk0KxxiADwqLn/jhF22NyRkeRn/6b5afrMrmeAjyjzSvK1XleQNH6iNgmv+kz3IZWsQvQOF4s1psL1aUWClN2HFr19g5Z51tmx5+2Pbt2+83p6q+t8rWRIMf8dqwYUNdd3d3xw033PC138Tz/7+SQi2XyxdKg3/o5ptv7uIpBI5BcSSBI1IN9Xnbvm2rPfvSi+zSJ11gvJhZIykbyGpr4g+DT2yI/dBgoveFMrgiJJx1jjPf2SmOiaGc86NQYqhiFBAej0aAwamKEvMJCweDAjwBMfN6HHkYsIoVqV7GA4S9PPUoIHxgcKWPMiUty+fJCBV+BcDGz9PoWCI9vw/blKJ8RAeuaP8MhQBiG7nDUQIh4T2mvUMTctyAqvOzoTxG2qFBxBk8clMfzXMBVcQx+2D+D3zwiKzwIkvL+I1ypM3wBLN/pFSxo2MVv5nU6jemOMoDmlA2LJHDKm221s5uyxX47DT9HHgy7vj/GHzRPwlSXPIzDXBlEgZYCrY25WzvaNXe/IXtds2P++wdl863v9YSf0qro1IZbtLgWGpHm3Bxc+7R3rLtPDJui2W98wUAaoYDSSbdL95SOqNaqKBJ15RPDMXvcqBfRVbhcimtM5Z32nPOaLNXPHmh5VV3SeVqnPNUobJM1YVzi/bkc+bb8NGyHeiXUm0u2t07Ru3A4ZKdfWKHdWplESqsYDftHLXbtslaPKHdnrCkycYxiMVH/7bYJLfL2L6YkiJusPPWddpTTum2eVKUw2Oa9OpzNqy29Zcm7c7tI36zrLuxaHfuG7O+UslOmteqfmmw916737YdKtvLz2231z9pvp21smgSHSuJ1prkyWUCgVEb2RF1GXVl6hLrjnHme9NwhPzOMv8X+XEegv5gcop3Vvr/Y+Mc1DbCCWbLBRhTfi+j/vDVg9J08bKA5hh//BosDVOs3nipdskWzptjc+fOsW9+5ztSqO3+GSTu/mOpdnS0uS7bt2/fUvTaxz/+ce78O77/LPxKCvWpT33qS7/85S+/gJtQfDGUBnHGjBeC7Nq9zxo1077xNS/TQFRjYY76AGH0V9U5s8AS8QRgLCZ6MNi5QsK0svV8zkjiVY7YQBJMJYbOjhiPQwkHa2G6sKJZCCkNR/koQemkAAPS1cszIHVJM7WXD58PAMflMUEXP8h1BeoFowzgy005f6bfYaYt5KEKT1G2VI/vV4GHONokHvAs/uGhkgbmuN8QaWssWFdrXks89ky5axxtRgjZD4UWaIrzl8Fl9gZRzB5SHleJyk9Or5msyo8fC5ElPwfHB8aqriw6ig2uxFl1MM34nexcwdq7un2vFDsKHLIXHYfj9jaFokNmSJXXw4BfoZlA1l/silEDCoTHbh84UrE3fHWf3XjvUfuLp821P3nBCquM1vxUA63hjGrdlCYUKYO4AVhnbVKgt+4asj/65HZb3iPlt7LZxnn6xicUsmR9DF2QIL8PYt+mUgBlAJt0dQueeoQb+WT7hYP7SzqbbPGcBhsbZ2kbfCMtJns+9Dhpc2T5PfO8Hlu1qNnu3zZkpYmq7VMfPrB7wI5f1GEt6sPP3tlre/tK9qpz59qauaJTeQIX7IR79GRsnUAHL8Vpz9XZaVK8T9JSfmmPFITaNio6hqUYh0o12ztSs/v3j/lNm5Fq2a5/YMCWdDTaOy5baGctK1pJ8WNjdX4Tkj1nlAuWLp/L9j6BB/DIx1/wBrl0OU7jwq/0Z/TvtPO4GUfZaVCRJBfAtIxkYSCtTFDIwe/UV+KDssUeLZzh3kDg5n0XD2kC+dIdR+zevSOmec1WLmhRfh4fL1lXe4stXLTQfnrzzZoQzebM7VLlyGTNj1Pt3r0719fXt1bwgw9/+MO9jvQ/Cb9UoW7evPmsD37wg+/cu3fvXLQ4d8nQ6mzw8vjXzp177ZInnWNnnXGS34kMhtP5+p8x3xnpl2COOCkGRTjFITrEe2aY6Bnl9/0mOhxcWC8w3NWF5/M8gdXBFXqgyPJxVWC6zug0L+5pnsWF1fMz6IiU4vCkLAPVQyk1BZlBuwgjIRzgpECzpwY7orCukYZLQsQVL7mjTKRTE23mN6pl98CIFJvWMk2yFOdI0fgyn2kZpJQPdI7DH3BwOiR4jpzlEBmkGNwMBYSZJPigNtMoX+bqGtsAU1oeTfpz3SPVKWvNccBfJo0KsHdbbNJSsYO9Uqw/r0zAVbSriul2ON5I5xIuhbOrc18akrD6m7Y3t9TZ7Q8P2Ju+ssMe3jVub794jv3Jc1f5C5J5nWF0YdSFCvaBpj7jQYa7dg/bH/yvLXbh+k77o2cttuoY2h8xF37anMlQlfY6AcQzREV1xp5MlygdyiLgT0TxU93sq1f8PCiEZHKZ9UUoAfZetUxX0ZMWt9hTj++wI6OTtqOvrCbW2U0PDdu2voqtXdBkzz2jx1pl/Vd5UxSd4lsU0RdAfEYH1Aqrr9hH54GBZtW5qqfZzl7VbuukQHhN3+DYJF9jtZGxkr/LgW9BHTenxf7sWXM1AWjyVV/yKZO9Wu10FUW93xQFNzwBv1eoP1pKHDULFO9ed/ybSYPOaUUIzZ43/KkNXokXjjQgpaWyQJST38NyjEcV9tHoUSCH5/rzSdqsMT9l2/sm7D0/OGrf3znsT7Q99aR22ztYsS/ecthu3zpuL7z0LLW1bHfedb/N6+qSn5cRFdyxn7p169Z2Kdfha6655npZqRnRvz6gUL2pPw/UwKXS3ivYc2BmqFarvv9Qlao/0nvUhoaO2rpVK1zRwiBvs5jhy3SRxYlAqOOpkXCwRwzUwEF44Q9hZ75K49Iz4zjuKLIkc+GH2c5o7CHPqWsw1TtHbnZjUodllwCVhz7QOKr4F9YL5bM0Uej0p7IJlzcmgXduNIJf7EUGfhQScsGRJeZTv5njig3MCE3gdmtQvKAVjkM89idvIEv4eCoHZdBc1OpAinRuW6O1t3HO1DNAhQNl/Uq9ujo+0QGXfJwIr8/o8ef5/OaB6sB5OTmeUEGxYvHzRnqOo3DWcVQzO+9f5T2aHV3zrKWjWxomZAJI+HSBc1kYayLwkc+3W1Q7acB0nBw8UUDeirU119m/fXmrvez1t9kD399rrzihaH/yvOVWkXKvVtRXWB4cE1J+tgeE3fF1FVvsLllmb/zko3bpGd2+NcCXIEr1nCjItseiaicSWQl5Cbl1EuSgy5/U0dUp1tW7GieeumyQnX5WWgTiAsxeHfEN/6HRMVvRlbf3v2S1vei8ufborrL9eOOQ3fjggB0nC3pek2ScM9ucpMfaZhWQ1aV/06iJU4pkVf2iWD6xMsYL0ZXhCcsK9ocXdNkfPmmuzZVs7Ds4Zgd6S5Yr18lCy9u1UuA/uHfcvn7/UfvIj/ba0dF4dab3D3Ugm4wBeEFFLitJNqKPFAM5QZeHZiD6m3xZhIC41Ndgdt6hFzIgjJvJJ/lTm3gZT4wZOQYCzulwCrws/QQx/FitnLy41S5Z12XzNUZu0gT8vm8ftQ/9oNc++2DZ/uHmIXvHZzbbk5/6XHvRs59qm7c8or6t+pOdOGjiDVbXXnvtWzZt2vQ/VM9sNfJrwy8rfFpnZ2cTb3LhZQd8vqTKxq4Eua9/0E5Zv9bWr1tltXKZ9qkD1GicD64QRGeC/ljGaWy6QzA8n/5gipv3LD2UBs9DmCjKoAkF7QyVIz9e7zxxlr5HtXpTUNqIvCuvyDfTYQEe1g8rg0GDBeKK2seB/E575EnL9gAEgHpCCFCDvJSYs5LulEIZF0LaqGLeDtHErOt3LFWHvxeUsEp4KfGSKycjfP9Yad4G8qg+Pgfc1lQnhZrX4Cj4e0pd+SudGn0AzzRP+GUdZULpWwhc9XPa1N7UPgj0dpJX8Uk5QCs4mCw4JM6r67hj39TePtU1b4Fmdb4HpHo0iUZ+8ULtxNH/fipCV68L/Fk6kOJSXdx5BTcvSOHtXiyDf7Shz97zL4/aEfY3pBAWzmG/j8m8pFaoPp+8MycFzATUXjS7afuA/fG/bbXLzuiy9758lRWwEMvS+zW2RWLLw2WCn9cf/ag/IRVdmVHAWdw42aE8qpByyGcC8vgVF9013W7aldpKPTxxhMCXGfW1sp21stNOWNRia+Y32aDS3//9fXbPzlFracpZvTRjfV28IUyFHAcQtQGzfLSDyVlkTdUqvvXAW6SWz6nXimbKdh+q+VvHTlyet8ODE/ap20bsPd/ba99/cNBOXCardnHBFREy5kvU7Fhd9KNwwgfkivbIn8Zg4lmC4F+4Y+hTOHCFI4m41P8pz2wZATdZfQiobujBT4+l1RrMdtkRj9AXZOBMektLvZ2zMm+LWgoyNlrt6w8dsVv3jxqH/9u76+3GozV79w/77WjTWquUhuzg4f02rhU19x8wEE844QS7//77Gz/96U+/TdUeD33/WZiRlMcB3tbCG2R4exSC1eRvmCk4s0eGR+xpT7rQOpqaZAlkR2QolA1YlCmdRYcgpCzJeOUdKswTWVZTwIWXvkMEFVQ8S1P9lwvFgeNdoBKh7IcvU1S6xszntc9A1pneoY8F4twRyMrq4kHv4OhQB9UREFeKMcAQ6qqufNCtKv/0sSgBli4ZkUki4UM9QqA4hJNkIBQeEELr5TMctAwhbizUWbMUKof2ec8l6bTZl7Fej6IQSBdKL+gCiMctZfib0nSZLcSkJUvSLValcaYPZeWTnPqqvakwuHzpgm8uWrZwiKeuXKC57Z36K+EirHifhJQCbmU65ooiI8RyOFY1hAT0Mf0r94Ob99uRMbN8Z5M1LGu3T95w1L51+1Fr6uBN+rJSwe8KgI/lmRWKjfapOwfs1Z/cZped0mV/9eyFVhrh+2RSyM7e4LfTqDD016l9BcmZr0icLpoT7Qe9JFNNzGiEPEXSH85VlREm/03LF2XAr/TgefCfb1m1NmpFJ4v6y3f029b9w/bJP1pjb7tiifUfnbB7dk/YB360x75+T3/QIvrEGpWX5S0aqcmROs6oG5OUscQIAGocUq2vWD7XZBt2Ttj9O4/YOWuK9v7nLLd3ixd/9JS59s5Le+z9VyyyD1y50p53ZrfGoUqrDvqYeoRF1VBRANVQV6zYaB/1i29ZOPW551Gf4Y+CkBv+lJYFgnf8MhwJ3K8igY+tFaxnNUntin1xGh51gSHrVM+fjh7y9dr1y1tleBStp3nSWmV4LO/I2/KWOuuUvprXXG8PD03Yl/bPtdraK23X/qP+ukD6F8cXmHlr3h133DH/O9/5zmuEOyP81wefoB4PQCqN/Zxdu3adywf3qhJQGsGVTxYMjwzZ8595qZZojRogoYBwgIuhAmquhCqEwWd58cfvPivCD5yTT9Hkc78XIxQKk1h0LwXhp3jt4IIGHsoSr7B3JJkVQTaXaXnwH9O5CRjEujDRUY4fyy2KeffzpwrcElD5yO3RDog0BPjheU+d2avE0WZKeRQ5dKXJkOHtV52EPY+HyeaF+FMcbSbM3fUMNwnkn+V3TmXlY3+Q9BBynG9LuJ8+0k+VwiGfsLI8kU9lUHhaHlc411mft+aW1p0nn7hm45J57QvL5cpSWZRZFwSdQCio8Kd+cqWrK8JOXlcyRCmeLwC0FBuk8DjHTBk4CX/0X9rkxLXd1pev2oNHlNJVtLLadMuWEVvW3mAnL2+WhYG1N8kTOTYiC/bdPzhoH/v+Afv9i+ba/3jGMiuxNQBiMYQfxMXSNdpJLxY1OfWNYHlz95w2kw8HPQLlYyhDP/n9uXVvssI5Rrs4qDq83dNtVxqTpepC1nLC0aS898lS+sI9g9bVOGkvOHOu9WhJfuLSJlvQ02qb9pX8PQw7BiasqLLHLWqWxSRl7n1FhQxPeIpDFqMmp0R++Iq/weIbbDllePKaDnvtUxfbqcsa3frnxeJLu/K2UI6tDN7R4HwQAnBA62wLnHocv9eBHBGUXPlAgYdRDhwh7wHkDdlLZSMtwhlG4maKRFh4vLtoLgx1XRY0TDtvuOj2VioPUgiviVZW6u6Qlc9btLYdGbeWSrx/4rQVTfZSrViaG3M2t5i3nkKDzVt+guVHD9vQoe3ItxuI4OElKjt37uRU04pnPOMZ37v66qt/7RtUv/Cm1HOf+9wTf/CDH7xvcHCwfeHChR7HHgeDZWho2E49fo094+ILZFZPaMZT4mMYTEcRIk7N9w7wIxn49R8m+t1ZyohPpNOy2TgoRwFExsvpnw9S/ZHmuBks7NZ6RzM04bD/kYH/7k94Q2AQUKxqH+WeHrF0mQ9vL+rDSUKtplCQCHe+BFHnR06VF+3c5YUHPsoQLkorr7eLELQhCNlg8bECTqcbxAEzdIIhfoFNAOqZrJlf//D4X4YfJee0ZeGMt4CToxR0npIEslJEc02KdFIKpkpn5hutZ858mzNvPl8pWSJFurxa5e2hQQdtSs4hu4Qnxc2ku4JVfIuWZPuHR+2B7f02p6NVfBWNyhKKNyzX7vacPeMJPdbY2mAb9oz5y7Z5K9LdW0ds1cKCHTe/4KdMdvRX7c1f2WPXP9Bvf/3spfYHT53j39yarOZ8TKr2oES4YTt2GC8UaZa18okbj9onbthnTz6hw5o10JJiT21y2VU5n6AcRdYH3u+Jj1n7FHRlgqWgoK+mcnzcrmAPHSrZtQ+P2IqunL3wjLmyims2XKU/Ju0JK4r+5YB7to/Z9uGqHRisWnPDpC3uadSqRBOa2oG9M8WTb2oQ9TqZAu8Fl2PoYv8TWqrGhxcX9bR4eLyk/qRvNYGyvOccLWPEDRkQ0ZvCgWzTjtSuSCRNeUNAot2ez0NZWqLmWCCN/vR9+6wqRerKL+GNsnENWQScBkXFtkcWzrSt0+ix8ssDD2g9z/hzuqSl0GiDIxXbfIjPztdstFK14xY2+gmKi9d12lkrC/aUE9vtWafPsU1332iPbt1u3d09/tg871KN43pTnE1t6+rqKn/lK1/hWf+Msl8NfuFNqYmJid/Zvn37Yt4xyJ19TOMqexL+Nu6qLV/Mt2dorxrsSiSr271qvJyzEEYwqJWukIJ0rPKqk9IyC065NeBC8hhQvG8ZUFgZweJegddIHxDh5Rv8eIfjcaYTrbBrxAQcZSJfTvnyog0HM33IRCfiPKfAgxEOyPyqlE5OyiKTAYHS5SfIAtePn6i879MqzWnV1eVEvkRaPPaoAeQzNPlVPlULCjJ7WYQffuIHmARAFktEV54s47jhAG38qbK0vAnHxIihB/2kTflRH96+0NLZY3MXLLNcYzOzdUu1XGmNNwQJbdZe+IFLlp9TkaXNbB3MpEFrU5OstUcH7FVv3WC/97aHbMeBcX/SKx4mII9wqunj42WbKk/aOy5ZbP9y1XKb38SBdiFoLNi7vnnYvrtxzD7/QJ+99GNbbMMjQ/bhVyyz372wywZHsUzVJn8VIjyCQU407JRryL5FP2of/tFeO3lpqy3oiM+cSAu7LHpWlYNv7K9DvxclTh7o9L1S8dBlHJpdZtVm8ZQzupzEKE0W7d/vOWrf2NBnLzy13V5+1hw/rsRXEPi+rlUbbGhk0i5d32bve+kSW9BctE0HS/a/f3LUPvLjozY8iiUvvLQhoynVpf8+VlysRJTTpjjeY8HHBUfVV5wv9c+SQrDaAG30C43wH3jdl4A2p/ZkYco6JE9KC7lPNLmFmwkx8cmRmQv+2TLzWIDvPvahxvc7sgSBlwWJgKKEke+c2skyn60Ba6hZRYlVTSjrlxatu42Xomjlkc/b0eEpf3S3KGU7t63VFmkSb2uo+PYbL07h3hBfA0C+JybG/Y4/T4DefvvtL1Fdq7ziXxOCE48DUqQdnDtFobKPyndfeKoDExli2kVc1ffbYEb8aDA/Z5w3XtekCUgjWmm6SHUE+Aa7e8gazAMPAJ7Yj3K9oE4nLdJdGcuhhOrrGlU2MCamB9JQ1PTGz3Sm0olxWaAeT1Y+xTum2fnB5cQrs64+06u9HCBmh3QK4XXwjNPeEAaVEy4EOrY5QnmzT+b7jsrj7WEAUyyjI1xgI8WLyjlKgZdjkECn89gjPY5oXmCSbGhSUz04PoPMj/3scq1kfKOnWGix7kWLrKW7Szxj328WXamcFElSlj5I+NE2T498QUYmA06w/rPXJTPx09/ZZXdvHrZCZ866pShdmdKpWRkf1OIL96MGx8btWce32j9ftcBWdtbZoOorynp95/V77e2f32slWagfeeUKu+z4bg2cshDkNVDUP1l/UjsTK+2HA53Ndfb1jf3251/fY7/3lAX2x8+YF6/CU33wC4Dk1A9OvfOW/hZt2c/bCp3UQXu9rKRwKmeNWhYfnJiwL907ZL1DY/bqC+fY6vmNNjSBlal2egW8M1XlJxv8ONypixo1ccy381e02vbxmn1zy6D97xv6bXd/ReOMG8Bqg+pzhZiB80zOjRQpkrRaalAWXjYLD1zP+6iRU33sNyInvq0lb7DJe9DbmoDiM0Auz+nxuOjXYyH1d0qDT4+FJBvHgLJ7LOXkUg4XZ9oLXurWTxLnV6BBw62stP39o3ZkRHG1uK+zsLtgSzpy1j82acMTfAaoYqNVWaz1Kq3Vlz/IMJm3//HHb3l47Zp1R/fv3+fWKUqUG6MA38bbvXt36/e+971Gj/g1wdn+eFCtVie5A8adMJ6FVVhtjo/wTUyM2cKFc9XJMbP4sSMsLGZQCcCkrE+ep2bREeIJk9gAj8Hu612VUd/6bAHjUCShIEnPOiYLg59n1Gv1FeElL+ID8QipfPQHyBAYLyv1jkTJC166g/8kTR/nUQxVu0vpXgAhlbBqtmTA8P0oL5Pl906WY4nPmU+fXalE5f3nih1+oHDgjuKSBSQE1FxVdnDkpACUzekCA5Y4My3v+vS9Z7ByzWiiGhdc8ZI6fVYP0t2i4o1fUEp74R39U5WDbpQXy3lcXU3lyavlDgqkvavHuuYvtoaGRgkeQifh8jrhGW3BAhIdfp2uEnaHpYZ1TF7ihS9WG9SL9Ue7a0x71riw22xBp515arMtXsD7IDQ41K+qyOsKxUEZtUL192tArJ/bbP/60mX29OParPdI2XZvHbS55Zr948tX2NNO6bQB/xY+8sA5TpX14upRledaUHe0tOTtP2QxvvcHO+2PLp5nf3zxYsmz6BOtWJxpGEADcgNfuQlK2/DTThqceEFDvS9czuGRLKJinR0db7CP39RvdZoR3qA65rXX2wh7vuQBH0fNEEvvc9mUKj88OmWr5jbZPzx/4e6nr+k41DdeJyt6zD51U59tOVjWRITJQP3Qq7bpn3ePfsit/4IY+SIOJcsqkr137zf93LBQ3d5vbLX5vK4Ub4v+UYXaHxB9n8JZk73tKQ7dABB2nswG8nlNUeax6Y7HmejcDRmRPALIABBlkjKN1RYpvDnq6FDNPnvzYfu77/faj+7vs7J4zLeMu4o5W9tTsN29ZdvDU2q9EzYypnHGxONMp68nbdmS+S3PeubT6vZJoWJM0H/lcslf88dXVffv39982223vfXIkSPt0PLrwM9VqH19fZPpE7B8boBPH/sXB3kRp5jY1tLiAhuMj24DgiGzGEgHqNcY/hGGkfxRjg6aEWaPhbnuFxbhrU3xcguJCUIkKwAlgWCBjx9ZXYgcH9fMT3n/BTVYhz528CsxdbJbjl51KATP60mKV6XgDExhEbjizjoYhP6WoSxPoOE/pfFHUqrXq1Qkvyx3lo+rMumPgZxwMkExgJyo+Kf/4pfaEqCWo4BSnZmgBl+xRDnXpyWRKxjldpzcdOL7/lXLN7bYnHlLraW9O5SxZmmnN8MHOGUIsxy1ehPkh2++/FUEzQvOK50JlbqFD6VfFc8KKjU4XrKHDgxpQNTbs89b4J9X4SaUW5EZ/qhcbaculUVNTmjJtkxWXvPEsO3efNjK/SVburLJ9pXr7KYto7KsqbWinPBKxZmQrGxTmhhkC0jhTdr7v7ffPvKTw/bXl62x3zl/jpaBY1aRQkW+XNnJ+SvjnA4GttqvP5QQvEBW2EpSNnSQlJyMB+VDabEy57bkfXuH7DsbD9o5K1vtlRd0+d1qLCLfyKEsbRLPnH8KQzVszos+rTatvTFX97+vXFr3Zxf3+I2pOw5O2KdvPWo3bhmxinia9y9BJlkTuMGAQmL80EdCBoEkQbN+3jyXl+hDr5AJzFMpF+MnSpEcsung2fQPNw0qxcQA/eAjJktPMuM45JABcKR0IKV5Xv7cKZzhOgYoK1o5KYFksTeeF0/3DpTt76874J942dJHH/NKR/jsatfOWNFkV65vsqcc327L57X4mW2nQH3mtKvZ4+PjPZc+5ckPnHH66VN8e4oHlaCTlTgThfLV//SnP+UJ0ROdll8D4OrPwIEDB1Zcf/31Tz548GAs8ZFMkYWlyt1ZCODb6j6M6ERR7IMuMUcDGCFCmHwOUkNorGfNGMoAdAWgsvKpQVh80fiExxmPuCoedsE05ME7CZdZgwDyFEtIp8rjHORFwVAGOmCq/kRvDBzQOApHo8yONwTfy+BxOuj06FxoDkKCferurDygPAxOFAId6DiUz11kY2ChnrBUOSLGo3/UA0pe68ZDEK5bvF4GtRy0AVyI11+VepwulaUw0bJAsy4IhacAZ4DhDZTy0uGylF1bz1zrnr9Elkqjn5NEAVI++MJVZRUX+28Qo3YrHFZkdiUfdQg/PKdt0Oz7j9SXtQMFse1I1TYembTjF+ftwpM7pdT4dA6lou2UhYCwxwghC/WyGnL23dsP2yc/v8NqR0bsxBXtViq02DceOGq7DpeMb+JzdA06HYPYzC5qE6apZPRd3z5oX75vwP72+UvsipPb7PAwn9kAN30f9UCz086Pdmc8ADye9slx9T4hrHi+kDBeqrN/urnfvnv/sJbt7Xbp2jYNfvGtIpzIHe1H8bm80E/hvDZHxUtVZLRM1S1VaN5rz++xv33uIv/s8817SvbFe3rtWxtH7OhIPB3F6YtYtYAO+WJliKzNyJvzDiFNxofiIl60pDwq7055oDFkjDxMY/BE5YSTvPhntz/hSzhnx+FPyhZIeiFB+GdwOQ0Clfb/IRFZmvoWVoGtMadY0f7VO4bsli0TNl6r2IWrcnbFad3+djNM//GyluwLmuxvr1pt//KKlfY3Vyy2+V0Ff3w6mqZ/olFy3dzT1dFy7jln7+nt7fXtTBy0wsMlS5YoszV0d3dfjufXAe/ax8KhQ4fG2tvbj3ADCq0NsJeKcuUjWAsWzLe8GsFg8n5j1OCBLSIonuOng4DoIBoiLvllumEwzrUsadFxilEwxVOSGACWR5pLQJT2jg5lQd2hfGfD7M7MEAmHhIofV2gVRAe7RynkgSbVQdtQeiR6NeTHvAIDNrKulFFaCHjgAGbqhu4QNsdNDP8EcEf6VEoU4ZGS1ZUzrTwl4nKQ0UfdoFOs/rG0R5lCo+pHgBE+2EJ55Qul5hEezxaGf9W12GrzFi6x1rYuLXvhHcoRFcRP+SirVQhKwZWiXNYVjtuXZpBA7Vk6FGK5IZDg86aJfp8slIqKvHd/xQYPj9uzz+30L6mWK6pPSH2ChU74LMia4P1YL2t2RFbeF3+4384+sdM+/NYT7WvvONEuWq6VivJ/d0u/ffbOAdGRd5HCOlWTNPiaZB3W219/e7fdsm3Q/vEli+xJq5p8z5JJni2jaaAyxTkJhFP/JvAO5RL9FwqCDxgW7MhInX3u3sPWN1Gz1zyx29Yv1uSk4eJbOsKDY85nK8dxwCkpQJQXIZQhzx3kxLOGalU80RJ1vGrnrGm1dz9rrp2ztMkeOmL2MU0oH7/rqD3SOyYMfNEWfMh/QPQcTUGGw8VEFzwlB3EA16T8nIooOj0mgwf+Jy6o7xjPmZsxEMIBs/GlOoDZ4ZQ3gUfPZD0GZuclHzKYVztGxdhrHxi06zdrid9QFbl1dtlxndbd2uYTpK8F1AbiC+qbYmPBFsxr0gqmyRr8q8GOTFfxrW6yrlIurTnnrDN38QJqLe19uQ9gWLDs12q84eabb36JrNk1nvArwizJmoHTTjvt8IoVKx5gyY91yv4CQhTP8cdLFNwcV2N90In98MGXUCI88Qp14+1wzijCmSU3HReDEfAO8B+IouO8jP5JNHx2muITEtSncpT3fREFqQdl5Lkp4/XMAkW68nf6hAIlwmAWXmolt1rgIW9Olh8/M322ClVqVss0eioPXkDjbAEmS1hg8jFIszRu+IDHlSj5GHS6Ui2KMpt+vN7AkYXhj/yuSkUQCpNC0FgRbt5J6k+j+ZU9yEgDapNllZq01o5O65y3yBryRX/pCjT5+1YZTMqbjsXFNkjwy/tJEEoAv+hxWsBfUSEJq5S1K2bqh1+iGPpiQjBZkTX7ycND1iJr6KL1rbLeVK/qQl6irixjdoGf0ML20mSlZO+6ap195p2n2oufuNC6ZXn+3rk9Nrc1Zzv3j9uW3ortPhpvrUdZNeuSk2L9q+/vtO/cP2Dvfv7yeGP9kOqTIuJLBkAo/4xvcsix70uLAGeHHP2D7mJ3UsQ6cQ2ySgv5etsyMCEr+YjNb87Znz1tgS1pbbYhvqCg+llpwVt6X6W8LUm+2aIhOVZK4FcZRfBwiFSH1zEmPGu66/1g/u+e2SUe1NuPHpmwv/9Jn31r05D3c140+FG9rBbnJfhdblDa1MukKFLoE+SNcUXjSRRAk8fpigOiv+v8UyKcucVAolBWZDpfAsfB2FQG3GxcyY9z2RCfUzw4yQW1HlY1DvI7/1nd6Ae/N+6v2Zu+dtje88ODtmdwQjTlbVVPzhb35G2CNtKn9Dv8EC1Uw72Aqaro506dWxoJ0CP1WmnXOtatW9Vy2qkn7eFrqrQB/cZ3qKAVY3LTpk2rN2zY8GqFE3W/FH5uRmnsIh2CUsUy9ZcIy4/S8ErhBh3p/2EkbXEV4TMyA5h4Erzf8ZMOw0Sf32iiM10ABFKOKDlvOoMMj6Z3f6KDZEWQTpkIC58cflifFYif4pOLzktUkg9C1cG6hAAidJSNuCCWshQLQQj6FQsN1EMZlfafwmnJS7tR/G6FKH9Y0yAFLedewQF2UeyK1JsqPwpZfuUPUp0QOfLOwqELd98ZUJEevAMHAwmq2LN06pxO+csawFrWz5m/yNo6uqRIpYxZkooeVyrSegw4Jplw0cbEP2BGuWZOFfKobLEg5dKIgi95+z035ek/4ayX1VVQyoExDYpHh+2kFY124so2GyuJQk0eUqtwXe1K7VPIcYv2DA8Dfm5PwW82DY7VbETt4SjV25+00Oa2Ndv2vop94Z5+27Bv2D8hwvnz93//gH3h7lF721MX2SXHtVj/iNaCWr14Pzlvo11ebSYLPqnIhSSEjCq3P4k0qQHMXkJB6QVV8NW7hu0TNxyy0xc12YvOmKM6KzYm5c8nmmlPfOIauVfb1AavEb9XQYgI+gw+6Up9imJrxLfB1IMjJR46mLLXX9RtH3juHFvaXm+PHJ7y96Ze+8Cw9Q3LqqWQyqOQeV+/P9aMDPIT/xJf1WUZKLMCPnYIef1Z/szPHqIbTZJj4pFx+MMkB4R8RN7ZkOqaDdP1Pya/+3Hik69yAPJq9uIRWr/xXK8r/GdMqE6+59U7VPY99VK5It6Am5PtoXO8DrUftE6q0y8JE/GxIgndE3nqmeTqhXfZ7/7uVQ+dcPxxlfGJCW87QBs54cT+6saNG89S1Kwlyy8GanpckD69Twq1NDg4aI2NRe8gPg/Lh7YQ+JyWY06wqnJBUEcxiOkE/rxl4cn84pmHiVEPq9HwhEa6WmASUGPjNWj6wSBFKejfOXIHufSu8nGnmwyg9rzg1hVeghPlDrgAyAHOUM9Huay8M1r5SHE8GlQJJ+3xNqEMGRBK8BoC92ygY/kEBXuYKu0DNARKrQWfvIRcAcvjLtWpdD9YLHrinQfhojZ4C46UlzAuWSAaIAxgKUP2TIlvcOS8y7RiTW1aFs1brAHRaFUpU98eADG0wBtwZ9cE4Y86aL/XkyngiOdxPbPtvRO258iY8QlfZXNFHci9oAaDBF/N4nn1AweG7enrW6yn0awkRTvVgDVGNuHL2uglabt8+ElHMfHxOF4ig3LlbFD/xKSt6q6zP7qEm7BTduMeKbhbB+zAwLh99JZ++6frj9hzTyzaVRfOs4HhoOex7XNZ4BoR4p3aJ0dfM6iZAOMRTfWreFsoaNkpq+e7G4ft7j0D9oKz5ti56+YoTiU4NSE0dDf9DFJX0IH9cYD2BY9gHBxIfiZr38NVUW4mjmkuOEcW9geeu8Ceocnh4b4pu+bhYfv83Ufs0cPj/qWGAnRPlcWaqA/ZQatQh8sN0Rqj9B5+F33SMqfcDiiU2Xfvvb+V6CPUZZk2xhXwPsvyhWzMQIpPeY4Bmpp5nDZ45WNL48bHdl4TcVicZfH3pCVFe94pHTY6UrWRwZKN9Zdsr1YcB4dZ6FM8+tJXO5ChcrJpIDaLo78z2p18xqeYMDmVa2lsul3GWhXlybYmK3ImFI5TsfS/5557Ft50000rKfWrwM9qhhn4wfz584fYQ4VYlqrFYpMIjE8Wj49NiCgpEDGA/ocdKAMGoP4JsXcD3ox50E9SCDHOGc2yfRYwe/p+YtZwOjxBiDtxSlF6muFjowopcS46XsedQfLNxHntjok7996ZopsYB4IZDpcfOa+V5ITCWTfbqV4XZDld/eiKykvXeRGnWc4hq9Kb6IAvcKRIJ5V6MzpwIbhcifd/jhOeuDVHQSVWpbCsLm+dPQusuVNWKeXIj4AJqU98XgFRiYpp6gTUl3nxqxTL1rBkWYbJEpagv/M9d9vLrvqe3XLPIevp5MZl0EkDKdOogcFTK1+8o99a2wr2tDPnakKOwYlij8EOPVjeOJXTdWZpyr+ggImDvHXqZ9o5ICv34rXtdvkJHVaR5Tqh5d17rjtqH7t9yBZ15+ytl8wXLbKcSxzkPlYmUpvhmU8W+oHVHwzRxMZDH27UKJ5D5I1aXu88WpGyHrRdA2X702cusAtXNdrAxLiUF3a2ViSyYmmH10GboJfGzIIZBZNFCFAGUOMrMNLF56z1igzlNjYhq7ytyf5EE8jrz2uXUp20r24s21fu7rdbt/RLqTdYiwj2CVVlXZypBFJAIxcru2TPCZQ3/J7ZeTLbQiPsK05dwUUcEPSH837M0nE/D8gzffXq4qqIjEB6AHkQnaqzSRb/4ETZBmSJcrSwoMngGSe02cKmnE2oP/sGx+yeLQN2x5Zeq06pf51O7zDhdYRCGXqGMKRTg8dDs/KTWqnV2to72p514fnnHZ4YH/NTTKkdHPLnfak7duxYv2/fvtM98leAjIqfhWc84xkNZ599do7BieOF0pDFN6RUqx0+fNTjnFiYBPneAiwJ/DDagyE08vteepbXhY+Bp0xh2VIk8uk/iDzNWe2dGULqFp6o5sYNB6TBwd4jZzc17CMMbsrKwTzIAdJ+HXl8UvSM4FZcyuPpQQtA/oQPKkn3O6hkigT+vA7Hp1woabAkSzKy0maVJZ8sijpf1npx/wdtZPT2Ew+txHkyuLIwvNLF2yIEvnT3glKsEkA+oZtvb7MuLfEbC602xXOHWDCeFwcNs9qWXRnMPuDlSI+2Rhx1sv+okOPhWfjPfO5R+/GPerUMbbA3//0jdscjY9bTVXAanU62BIp5+8m2kv1065hdtLrV1s2ps5EK9VE/VmAajNBIPU6O0wDEFhJ9Qs+qnbVskmrgSNaUH/163qkttqYzZ/ccHrRbNw/b0Z39dtnKoq1b1GojE1LSeW5URjuSS/xEzqiDJ+eQUWrjgD7t50HpnCzs+kK93blnQhbwEetqrtrrzum2zuaC75fyXC6qOPjH3lvwjqti5I/h5fycVW9yNHg67DnJmzws4RVLvgZZZepHzji/+NQe+/Mnd1t3Y8V+vHvSPnJXn/1w86CN88Qfz9ZqgmCykg6CgVpB8oFFWqr2yR8rIfCTIeqOrDOqYDa96Qp4XqUlNxtSeW/L4+SLdPBGnoDU/9Qhi1T0HR6t2D/fcMDe+tX99nfX7LJDA6NWFslrl7baC8/usBwrAlmngwertvcAChDZiTodn378d4T6o3Y2YqQwnJ/OBwUj/1SDVsQrnvOcZ+eXLl7sr/ODXtqMn1NNKNn+/v4rlf9XOug/w8XHgBCPt7W1HahqgFIBNPl+qkzikgSZvTzEyTWRiEAY3cFAaBXw7HowlGtE8j/2GuXxrN6wGIgZY0ngJR5hWTCMJSeiwfddqUN5GHRhjwp8gEaIJVooMmUiWnV5noyG1IGhOKFYA4hB5OsgdQ4gmhMd7rxN3k0CqHGpAKXjTzMFs2JsS0AD9GSNJBUavT0SeN+Xk7CClniW7BoIYeHTdtAqDjqJl/MjTGozVAcNISDJqhkdLdngWGms2Na9t7NjDtT4QwK+faBBxNgEGONOCpio36uHH9BCndBCmBwC/WvwGQxX8zdfbd/Wbx/+7GarFtTeJd22Y7Jgf/TPj9pdm8esu6VgZTY8hZcjdt/S8pRX1z3/jHZrkHKLmzLRTupwmpRXf+6SQk/gAk5/KFWkuSJtMI4O1fmphfbGBnvdk3qsOKol4LYhyx8csYtPbBUiFEsou9R2ryCDJNMMMK9PjGGvDeuYMvlczZpkPNy3b8Kuvf+IJoQue/0F86SUtAyvcFg8yvBkEicfvC/kBxe9HisscKMYaWciAsAfcdNtzZL9E+mKI+jbH/LU1QqOb0JyMiJT/sWndtl7nrPQTu5qsL7RnH393gH77oNHXHy5o81rA73/2KeG13yWHXmDF+AVXTj8PGzgbSeetsglmO0HZvfLYyG1PeVJZY/BMcsLT+IBEv0xEORQ/If7y/bRmwbs67K+P//TQ3bPtl4rqD2sFF79lAX2tucut1c9bb695MIeO3FJUW3mBhyIkxNAg092+rF9o7Yz0uN+Da2Wwwjz7PXt6qGfKn6Im1Jj4yUrlSY0nkbcYuc41Q033HCKlOoCcv8yoO8fF8SYPWr0N9hHAPHM3f4pVVi23fv3qTNEJvyDKYzMKOiKAgjlSrM8pE6NNDqWQihIGR7eUASGYjMu8pBlStMtW5MVF7BwUTEXXeVQkp5fPz+An6VDr1eXYSU+4iKvg+IcjQciLvBGeafFlYCEVGHfa1MUbfbrtGUcdeAcl9NBA9Wp7sBD/qifsCsX8vLfcfO0FMKmuuQYqK5IFe/Oz5kygHnoQh0+PmlHBsasNFl3/6KVa37SMXfuYFWT4GwrzyEr7wPN8Sod3CzlpzWOsmXlGjR4/byswhybR9nXc/ykXLNie9GWrmq2eYvbrdaUtwZZppuPTtkbP77D7t45YJ2NBbfe+kem/LMUFx3XZk9Z3+Wf6oAvobQYVEFTxoDwh2/6is/PNKtMsDb62nullrOy6DthUcGWDpVsfbFiH/rjtXbO+lYbnghlx3uY3ELN+i6UVLIk1SYED7TipaYgpU1YSy5vAyMN9uEb++zHDx+1F58z1553fJONjpmN17QEZXJh6DhOL+600eupDUn+PNa9IXsz8dHemTYL5A26QM0/0rhSOsYTtzuHS1U7aUmT/dXT5tiijkbbcLhi19wjWh/qt5KmswYpfV4ZmPeulFXvpUEX9TlWpx05IBU59CzTQK7Z9CY6Z9OcrgmSnM60UVcfwKqB4XFMmiBLhkxJtMv9kp4mO35x0Rp5B25zk923SwqOI3y1is1pabS3XbnEPviq1fZ3v7/OLr9wiVXVf4kKcPNpdhDPkCY/dTJvMLH4eFOiJi7kr1Ku1Glpv/Dkk08aS4/Xs3+KvmMy5G5/uVw+bvfu3U/KEP5CyEbb4wMM4o4+Zi/XeCNLMGbvwV7RpLBTDqN0zXjlHQTZPvC1PEP2aEhwNdJ9sKqAiHYm45hVULpKR4HiZ76nmMsvliD5/QcqcAZemDTt9wIwjQs5A6gnORBAsgNtUD7fmnDMQQ50OujiZQKh1xNmJPXCJzmERiV8HDhylldZCeiiuOP0CI+Dv/DH8fmfSsrvlirZApnXTRZoI4W6OPXUPzJufVpDd85bOrVyzbrxlsbC6fWT1fXBBzBQVXZNfv64CrfnQ6Hq6oMBR100iAKeR1cRzd5WrZ4XF9dZU77ePvQXZ9nX//UCe/H5nVbHXfSOnG0eb7B3/2DADvVVpVSn7L7esvUeLdspPc1aPmnQyJIDIfXFKQ+4oQp0cZrgj/vhLTTBG2gJer13pnlRFc6aFIcUvAbBh962zr7w3lPtxRevtEKtxeMBv9uuOugL6sIPAm+7O0RL8ZMTrlKLhZzdf2DE/teN+21somSvPmeBnTC/YH2aSJDJnCZGX13IpRMqGBa84s9feixcYTDQFlIBrzzrb7VnFkzTAQ2S97TC4+p7ydl4AKfLpzuTJVWxeVKm776sxy4/scm2Hp20/7hrxD59+xH/bE5RQ7Mm+hgtHBVD1t2PAzdjC0TUC05vifKIUbPDsyHRmtox076fBZ/Ig9WPcYGDstCBDGCZstzHQGltmrS13TlfzTQU6u3mbSO284hWHlJwHHeqanUyaZKnfM5aCuzb56jGAZrxu8hkIpzaiAtykR85pdMVWvMLdb6hIV+4gZvu1EOeeMa/7Hf7c7lc3YYNG7pE989vcAbR0z8H1q5dOyaCaijT5ICchGfbjn02PDquGUHVo+gyCn0zmKDC3i0KxJJSnUoD2K/SFb+SfQC7fUd5BpGHhQonPChehACcqPPZLfJODy45eCchlPRl1mmPBeKjpDJJYPHjQsDYT1NYeRBgsnowlXN0uvofVPOYI6nsL0sgsrxelpy+jYDgaKi6X5HEy0EbM6RDZBMLUWqKczy6ZumwxmOUzouTR8bYmC/byERtw3EnrHp08bwOdUHt3EqltnBiwjcpvZwLPrRwFS7CLLO4Bh+yejI/ijzSsBjUPtHhHJIixOGvr6tqCTZpKxY12XELivbhP1pjf/GyRdaqVUu9rIobN/bb337zoB0Yn7Kv3T/o7Xna+qKWqzwiG4OVRzaDR/AcoZ7y40goRo5iNYqduKIGVKMGVrPim3P0jcqo7qLiuOm2t3dC1gsvU5myVYtbrauj2Y4Oj9k4z/TTXvWpamKBQEOjnV4vycingmovS+T6nJbVqvPuvZP24+1jdvYqWUOXLrG5LXXis/pZsoEyrasrigmUhZbA4y2hIQ70t2N2B5/J5/GZsiLo+bMykU5/kTf2971//A8FkPAgdQJXtAUrVyo2v6PO3v3MBfai07rsod6KffOBEfvSfSPiSc2tvLuF40sAANBgSURBVBpvVGOqmKZPQMeqN5F30qDN65sFrryJUjzXpMw9Te2YXvnMAo+XQvA2qlxagfjYziC1g7YzSXPDCdniE2m0mxfcFNQX48Pquf4Re2hr2f7lm/tt8/4hCUrV9QFfauBTSf5hRR41Bh+g8k5hkKnKUNLU581QOcIMthhwSR9ZtTrW1NhUgh9goh1VjTOuvFyfg/9Sqs9VUovj/QXws1yZBT09Pd8Q4kP79u3zIwUs/dlHbWwq2uDAgA30D2t2zt4n6cQwm8KVIJy9EfYneaNPg+8pAsqFZas8LjAZM+AB+6b+xpys85idve2BVRInF7zwf/STcnnD/S6m4vQ/MkWJwKt/00wXBJPByrlNofWs04iVP4TID1xn+f3kgZxn1T+3TkScz/YKpxoTbg/PVOnton0av9SgdJ72IC9WLcKXKTIUAbe8aZ8Q8uSUc1Xx46WKHR6q2sHBiYn6QvFzp51+8l2txcZuvkPOqxVRlnGnN8CvgTSu4MLqoy6cBl28BEb4XegnpcjqtFxnQEgJM2HoWsUqEzaGn4PaXNLynbc8sXp5yzMW2t+/bIHNLypfY95uPVK2D9541H768KidNrfJ1i/VAJFlq17yCTNXkI3RqOWUzKiilBgvcOnXXL13YNy2Hi7b9iMVe+DgmD14qGK7pSTu3ScrZWAstifU13yAjk8jP/efd9hnrt9vbY1SqrIgq6WgkeM2fm5StDN5Y6lhqfKybnbexfXgDQpFfOU5eYzLHz1UtS/d1W8Xr222554yX7I+aSXViaVIfwJMokLisu3nZcGrOtMRNrctGAsMVLV1RgkRJl6YFEevQoOHGQtZOjXAc7Yp/CU53i8B4ArFJr/CNZXjcUvml9c/pceef1qLjQzX2XceLEmp9tvgmCYq8TcUfEYLckDtuuAizaOCZxk4jyBH6d5EyuvHWEsKM7kA5EX/szATKXJL05xhaC8xh3b5uBbOofGSffGug/bXX91m3759f7w8XPpikJNFyPJITRND2f795kH77E2HnMeNKssPmXYuyuu6Aqe63LjLwMl2BUI/65qRQXwWLQwoTysuXrosz3l7n9BoI5IknNTJN/37+vq+p2KjoPxFIJQ/H1atWvVUmbzzUKJYpzCPgT937ly/288MSYPoDJ+pdZ1mtH5+QyQLeybiVH6a6Vm+BJEvYwQphBWYjvfKMsefUx/5nM2KC0tsBn9cU9kA5IaQdwiJcp43sospCD45QjECKT1lo8YsYZbjQmqC8Lvy8oGhK//1Dx64UHu6PCTIobq8152fclJm4+L9ocFxLX2wSqv3HL9u7SdOWb+2WxrkpZVypVs60QFBnR4gAmhJ1mgoUdrJYCAt0gGvXv72lgYJc8UqqrO1WSsJIWZilIp1QsntHFEdXotMukq13oYGRuz5F863D121xJZ3C8dYvf1w44D17hu085Y3WFsxL6vSrKNFSrRxykaVfs+uYfvU7UftLV/eb6/4xG575ad22cs+tste97n99ntfOGyv/veD9sp/22Nv/MZee8s1++zNXz1sb/6WBt+39tqr/mOPfexH+21K1vjxS9ugBK5pgIgqJ4yeDWo9TCc6/eIu+98o5sxq4xMzh2X8fPq2Pnv46ID9/hNb7UxZ3qwC2MdGI3CUCnA+OT89OC1/KA4oSKsLj1UmnyiVjps90SGfcQMyixAdqY/oLzKCxuOyTI4vSw8XKw2MiFFuklnJ3nZxtz339Hap/Ir94NEJ+9y9QzY4JOtPkyT8YMvCD81DkfAhKsl5PRk9s8cKUR7O6MCf6EouQchYRp/LriKVP7YKE07kSXyXZbr3yJj97beP2EdvHrIPXHvI9vb128jkuD3cy8cHc35K5OQ1bXbKibwInBvHBU0iqh8aIAnc6gQcQMsSObPbkEmrA3niKoWscuVKuVqV6To80Hfx2PioeMXkXPYbU+i9anZTXqv1p6vYf81CHRwcvLO/v78PyxTtjbbGEoKJPK0wNj7uCELIZhjsyoOOU6P8LmNqxvQ/F39vJhMKiiUYkcUr4PHKADOYMaZBwugM0h93zNOy25VPIHFmRsd7cJq5KV3ZvULq9THoeVXe8XgVodioKyuT2uYZcNTvKe51WlGE9C3k+nEOCX1gwvHLcDm/AgEWkldInBzXHFajBj0vkhoZmrDdfWXb2Tc+NHfevDsuOOeUzXO6W56ifrisVq21+p3SRIvogozwil7HKdERLf5WKuXyZZ6ITYPd/ytPk5Tp9bcfspdcdaO97s/vt+0HS9be6rd0on2qgGYDkFmbqkjR8HxOzqq1ggbuhF2mZfLHXqZlspTmwYPD1lQwmzOnyW+QbJfl+dnbjtibP7fXnvdPO+xlH91tf/f9w/ZIb9XmttXbucsb7dnndNqzTm+2S04syrXauauKtqa70S5Z1WXzm4VzuGSPHJ6U1VJvzzmlxT7++2vs6Wfypn7aFi0PVopq2q8wV5SPYr2tSFJNwlXXwD5j1XYPNdiX7h+wlmK9vf6c+bZW9I6UVVKC4XwSLhwdzITl+6Wqi4mLh1v8OBnpKhJylnoggLjZeHAel6WnfiLe/ciF46GfNKlhLSmcrgCK3vejBbGloXJjHIYv2pue0mlXntRq/VrJ3LunZD/YPGz7hypKq0muZM5qEmRF5jdDJfPBG40338PMOljgW2BZO338ed2UiTyJFm9L8mcOIBerAr+3gINFqtj3hUPMbb54vW5p0QqSsyNaKn7+tgH76HUH7aHdWvk2Ttr5Z7Xbh1+zwj7zmlX2OxctFulaMTIu6GTqcDyJplQzoAQ3ReVYoqiPsuFGC5QaOLK21Orqc7t7jxxp5aYUUdVK1fVdWKxT/sTUzp07FykvG6y/EGZT8TNw4MCBy9/1rnd94dZbb20999xz/QgB0NXVbZu3bLbnXHyeXXLRObI4Rn0/hOULzIUIZzTaSgR6JboG/eo8OigBibgsX1iG8md4UMip00hCwcXyjTB2BowTPnWWMwjBAJMjC8EISFeKKi9XOYqw9Gabwf2KZSZH6HKyzqCU6hycAFwmYP4nIfF9KGjVoFA82SnHtoAP48iaLT/BB58U4bIMJVypU51M50toxjSoDw2WrH+0ZIVi0/0nHb/ulhULO8/RzHlmPOfO8+uIB/SDRq0GB5IqoI0+6BQ/Vadh52YsVlkMHH6QQP725pzd9sABe+Vrf2J9E41mna12wvE99rdvW2Pnrmm0UVlwMhlULpQB4KVRqsI3KTnTGsYH9uLORvubH/bZB7+527qlcM4/qcfyjXW2cc+gHThcsZbmgp22pFHKssnOWt1qa+YVrDmPhVVnDY15jQEmFE50YD1M2ViVm5p1UqJShvQxNDfU/I4v/c9XPr3h8D3rKCYQINoKPyLeL8rKJ7K5IXrnnrJtPTxhK2RVP/WEFtHfYBPUI4uKesjusgJvJbN+00kJMSHCd9Up2nzydf4jk/ISnzkvqyt8Ru5nhx+bx6n0poTcJCAMkI+J0C1ngT9nr7BNVX3vkS7mdYJaN9qn7+jXKqHP5vQ02xlLW+xZx7X68+8TrHOFDl3j9fJTG/xbWYJEi7goGqNud1TjPxRs0Jwg/Gof/Fa6Tw7EO33iE2VFHHiI9zEsXy43ZTc8NGB//d19mihrxs3N2nCFdxra3CUN9g/PW27PecIcqwgfXySY4kUJmgB8OwW6IQpQvXEPhH7xmuWHduWnRgag2p3aRg4s9djKqau1d3Ts/Od//delX73mmsL6k062SinuF/E4KmdRN2/ebC94wQs2v/3tbz9f5fup8vGgWq2+Mbj4c+CDH/zgweHh4UVbtmw50++yiaDGxoIz7GjfoLVpcJx56nqrlpknaUAM7mgMhKsBqc38k584MvmSl8ykTZeLxnoehRkfxDGbkGd69tZfKocQK9WXe/4T8zw+K0Nmx0cuhV1hEyQlU+x0OCAR97yOx+OiHAUZYrTRn4YCuEHBdUpKihR1pt94QkvSNtKy/wGUdy6BhKB8qi3LS5/zyKMWINbbP247DgzaSLVhaumKxTeef/pJt3cU655Sq1RP5ck1nlSjjNMq2twvPL7kzOKdcsJ4hJz3gjpdRJHXr5EsXWn9IxO2YfOI7e8vWG5Box2WQr/jjgE7/5QuW9KTl2Jj1aCWikbOgca7FWiBcHjnMSnF9/u/+MCg9R2pWC4/Kct0zO7bMWSdzQ321ssW2J89a4n97gUddt66ZlvUVtD8J4tJMxh7xzVdy6K1osHHE1bMSuzpciOMZWtRAy1fmJRlWbCy8rDHSb0MHFduooUW0R/46Wq/IUI2hVE4fIZ7WG37yPV99sihYXvO6d2yjlu14pqycdXN+VK/iRjIgr8pICxpSyWsJByVZN5MnvECyXBIAzn5gdkW5zSkMLIsf5INFzm5lNvbSl5wcaRIccgPcsXEWRDuc5YVfQK4c1dJfRpvE1vSUbSmoqxeTThsOXAvw2/COj6VT3inYZZ/dj4BtB1jGAWlogW8ildGnjOA1hkjKfjgw0T/2Nte1l1vx/W0WuNkyea1Tdn89npbsahoV57Rbs88uVv93eQyEe0PvIHHUTpQq+OVj26hzjCklB+eeCZH4DqHFL/KFXKF8vjY2Fev+ea31pXK1Sbu6qNI4SlvoAIvj9+fd955G88444zPX3311XFn/nHgF35TChCyoQULFmykEp4c4BnX4eER6+vv11Kux2667S675/4HrbHYKAIgIRgdjjnIm+IppHueWYwIUByCkcU7G5xbwSRXvB6OzoZp7rJ6FOm80p/7nedgyTqVOinnZclEXsLkBzd4PB/l5bwjohbPrKDndaDOuLqQu5dZkbYSAS0ZboFjoI4sgN+XWL4dEDd8yMN/HrvkZssuKaAdR6rW2DHHnnjO8bUz1y7NTVUmfr9cra0f5xyw8jvNEOK4w59c8CBmY69UQSzfeLsTlaUyWCAajLqOjk3aCcvn2n/8y/n2qlessnoeTZHYbO8v2999fU98KoSo+rAWOZk6yZ10ryEGMedjOU714FFZfo+O2cB4yYalpCfHyjZnfouddly3nba03Y7vafBn+ftHZV2WtHyvVbVs1YQsul0viQ/ciGPylNe/k1TjsLosR959yrcCUQYOaifWZMiHmupdHtqNKLdUdUXhckKgRZby4f4pv/E0UZmwNz1xga2cW29jooMjgDKo4Zjww5esDsG0X1eMCQD8US1pke5yJprYIsPvltosPECidTbMjlPLvUwqhzQ53iwP//G7Up0mS+1ltvDmij9MNrLoXnB2t/3++T2+p/qT7UP29YcH7OH9Q06XVKn4LRqldLlfI6TT9YaDvSQEzKYhQcqbQCG/Oo1yVRE4OZmzBskeUt6glQEvG8eijifLZNuLVxfKen7Plcvsw69cY//ye2vtH39nrb36icuttbVRssAJAE0C+kX10Bl1J6Bep1eOnNDpye4yujOiPC9ep00GTKVSVPprlb+LMqz8kBd4hJ+b8XwR9cEHH7xWxWKJ/gtghmM/B4SsMj4+PolCTfsKeSnWvKRvXIJ4050PqBUSIGHySTsDLAM1BcoVYgjrqjwEkwLiClAshA9l4zlhi6eIH5lTLi+fCZMqdKcfHY+dyMyHw5z3SU35KEv97ggLvy/ZiAYcF2kqmPJ5dBbvEPjISy5w+B6M8CAojpp4lhyOi/Z6RopK4SievK7MdEWgwKlwRQqF55Z3HR2zrbxRZ8QGli5ddN2TzznxUFdzS65Sql5QLVeK3ADEFombf5QN3s3sBWW04ldaFpJywC6uaXhJIypJhuZ0P0X7RFF91UYnxq1ZKN/75mX27rcst465ebOuFvvBrqr92029NlfKqAjftCyOV32rrOrynlW761UPy/+v3bjfdt+82xYODdjfPHOxfeot6+3kpc22b7hsX7pnwLYeLVtjQ86XqJSftqIF3jfgnOa74jIeExf+LPMsSOVikmB/kZs+pIR88O6Bhvq8/XDzqH3szkO2trtgf37FUutub7TKhCafbBKdDcHTgETPTD1BY8qCP1mcKR1I11QeeDxcyaU+TWH3K7tCFFRzAn+0MSZDIG118N0u/1Z9TspAK4l6dfblJ7fY75wz19pa8nbrtjH73D2D9tD+cfFDS25N6mwf+QM2glQvLrVlNu0A4dlteDxI8TxYIJXlfkXabY+W7CM3HbTbt/T7ROrjmK0KyUC+Mec0zu9qtoWdRSs2xraLWutlE8wmJ9XDJOY0KcgnlRgTWL+xYlMdWfvww1BC7Of6pK1Mza3NoyeffNJkU3OT44l95Tq/IcV5VD77tGTJkhcqsg0svwjQD78Q5s6d+21ZqFt3797tHekHX1Upe6ar1661R3futkd37JVpHlYqjaSdKDsgGh0dQxxBxCA9Tgiu2AuhNP8Z8M5GZ4h3NozxQnL6J3ZRjBxSnuBRPoVSF0TNdARsiRD1+1KA+hQOOskffkfvcfJktCcginTIdFLxkwciFOEDmRGsK9ajd6BrYBQB6VijdJJmPjpRSRJ3myhP2qGhCdt6eNR2SZMWim2PnnXa8Z+56KQVR/PVyfYJLZ9LHIcCL3U6IUFA8DOEPsJ+CSHSH31Fe4DclCy8prw1tmoZJisTDqb83iZdeTyRb7aXpPhe97SF9ve/t9zmdso61DL7sw8N2WfvG7UG+XOyTKsaJLzeDiTUz/IfC7Z/pGoTe4/a66VIr3n/E+xVz1phF69ttTde1GVd+ZwdGi/b5+/ss6ODNWspammvmqMfYpJIbUouFAz+GDA4IN1IOdaFMhU2H2A0HVZwE4ljWV+4vc++vWHArpCCueyUDvFJSkfKJCcqyOjbSRmkehIQDjqDxgQpHnAqyOO+SEt5Ux7FekZip12WJ+XHza7L+xznYwDPTD79C39Wnszs43Ocqp7JXe0e18rhshNb7A3ndltTw6Q9eMDsuw+P2aZDE16mIMe0M0PjDKQ48kVf/Cx4/Y9xAYwpDB2s5Zp9/8F++9CP99u37zvsD4cUijKBJJdM9Gqpr0TKtXoexNOkzU1U2qX0NM5mwUwdgGhX0E8U6erbrEw88s+0iPxEcAV0VXOYBPOF/GjvkSObNmy4v4xuQL+xwmAPlXoGBgZ4lp+jUyjTYxXD48AvzTBnzpx9z3nOc/5q8eLFA9u2bXMiKqqMZ8t75s6x/uEhu+6Gm6yx0OLIUiPUJHWIuENHSBD8nOOsTiNv8EX5XKDxqRRLSsXHMRMiUZBiLZm9fAibd7b/kS/wkM4eqvuz/idEUYJ+cJ08iuDnKFKcHAzNIqfTdJHjR4sI4BNOIUTYPUVXDWEf6J5XebAkqY9D7B4WH9gWpDUIzeDohO0d0PL+6LgNjk/Vli9e9L2Ln7D266sWdj6rNDX5oolaqckVtZAjB66ok1AH41wpQM80L/B7PTXN+rBdM79azl7m+z5wu33hS7utqbXNtMBwqwBFz7KYVyM2alnN8rkii+FQX8We/4RO+4ffXWJLZLb2Duftb68/ZD/ZVrVmWRINdU3qf5Vl/06WEBxhANQ3VO2df3yqXf1HJ9j8ua2+PcRb8i9c0WwvOaXJ7ttbsi9sHLK/+eERt5JaOM2tNtbzdie1Kfgd7fE2eT95EzOnmhTh+2PyO7+RLfqGDOTVj8kamSkW+Fxzxb5095DtEK/ffukcO2tFpw1qIkMnIyqT9apb+Lx3wUWdj3EAV2SfepJygdceL6VNNnJipYNtNiTaQoLCn64+CWTpnkM0uM/r9dZM/yfsMur44ZH+ez9GXBgx8EM8Yo+SFxqpP5Gjk5a22uueON+6W2p2084Ju3HrkG07PGET3m9ClIkWnqSMUtuB5E/t55ri/Io3u/h/8Zcn69hquW7zsH3y1gHbXxqzy09ptwtO7NDEzv5kRXVV3X6pr5ecKi+nJuqyc8F0s6PFI+ec8f4OSKtBlvrwnEXPJA8K6EcvkAbQtNkTJnh8TKk/G3IN+3p7jxx+6OGHQeNtYakfudQGBq1AfR8RvwTogV8Kz3ve877x6le/+vt+52t83L9n7d8mmijZsmUr7c77N9n2HbskwLJS1XnejlS9AhBJMEQj7qj73TB1iguEGh8u8pDfcWSMcXQIr1J5SMBd9suJMyz3vVcUBgcsmG69PCg/rwsJzMAZnDHZSyrNnadFPmQbpcSVY0zQEMrXM2WKVPS5UEcZV4L6+Vv16QwKe5rqmqzY+FjJegfKdrC/ZH1jVWttbj3w1LNPvvm8U1fXCvn8mybGy2vGRsdVV7Rb0uvKlHphiteHF5RyfqfS2wIHiSOvlLgy1OtabMnZl67fa5/87A7707/baH/90YeEUhYCgut9pVKQFhcB9dXs6EDNrjix1d79giWyIqqWl4Rfv3nM7t09ai31E1TMu3q8bpZtvuyXYuR1a6OjkzY2ofYLIwOmMlFnl57QaS9a326VaoNdc8dBe9tHNlvvEJ+vFse9adSujhJNHkHboMiJUh0oKrnZfejp3m4UDjyHN3xSnAcUzHqlzL+zadSV/xueMseWdedtUArW+Ye8eF8JvBqvaBp/0BPh2dZZyGakyePOKU44nPRjZQ1wPHKxLZSNBKdD1HtecBIXOOIfeckUOJm6/BWH4EEuXO4oB18ow0iIF/1Ee5RH/az/bnE9YXHB3nHpAjt9XtEe6Z20Lz80IsuR71WVLSclBlV8ftylDP5kkNrs9UZFHk4wTb+ECHqCJFl/8tzy6LB94a6jtnd8yp62utWed+Y8a8v7YXrVFgqfAv4iGzHSbyKyZ6p206/eNudDcMSbJU/4FSDsOT3G+5b3UHCGOmOKR8LHjJWeF+xupNTVtTYWi/ObmprqO9vbva9xWKncM0K5xr6q3zTIEP58mOHaLwAhq1xxxRWfOOusswYfeeQRV6jtsnQQ3O6uHuues9C+/r0f2GRejMjRuWKKcyBbhDsZ3vLpjnAFkQFxEa84hNyFRuEsLiviyRzSgcVh8SIqEmjholNDsMERZaAjaImGosS584jg+IpVSoElRVZzhiOYT4zPkNCJy0xSH9TqfKwg8jQg1MrIUSvysSflL1qmUxB65dHFRieqdnhw3HbLIt3bN8YB/dqS+QtuvOT8069ZvLBtudpweaky2Vit0XnwJ6xd9oOSRTDtZilw3yPFKQ/Pr9Nebjgg3K3Fgm2SJfL+d22wiqyQUk/BPv61vXazlExHmxhQk9AIDUsy6AaHkPnMzWN+fMb58vUd9ranzeEckz3aO2ofuumIff2+Mb8B5e805bM0nHigv9Ta+MIq9NF28VuMGZ8sW7UyZu+4pNmeu7TOVgv9FefPs2JONItVcJ0VT7L4ot+iLTNtF3alRTploi/ozThjIstZ+XOydJokgz95tGR/d+0+W95Tb6+4sMsfLhiq0jZ/TEEgtUE7wZXxMmQwwrhUd4pL4ZSP8liMyUoGlGM63ZF7eOZKPv9x9EfZwBE3saIeZIwfwBjgBwleP5M6fu9//LRbfvHfZVNtZ+vFnxYi7DjFQ+HgicByZdJOmV+wN17cZactLtq+/pr9QPLx/YdlwWuCBzenHJw2xx1A3YkP0Jv64RjnqUqX3DXIMs3lp+zO7SP2sVsP2da+sp3WM2UvP73TlnYW1Q4aziPSutIe2iYHHpjiXAJnVhftZRwEbyK/g8I+RrNyAfBD+T2nh/yKfHq5QOC6oFCfqxULxeuv/e61paGhoXx7R4fvm3q/ygHpBuPExMQ9Co575C+AKPUrgJTojVKo3wP5g5setJysUd4AX6uWrb2j0+687yF74OHtVmxqVm5RjaJyhzc6BH8cZ9BVaezDBjOCKfzc9lTxUJqelDEQJqOsg+GEQZgYNmOVRprzzotJmDgASv1yLKE9ozs6EtYTcB00nRR+hINZH5yR4IKM7eUCjQ+lFgIR31WSQtXVlZy09rjmtaNSTHukRHfLIusradnc2nL4nLNOuvHcM1dvyTdMPrcyPrmCT5VwrtP5wV9qm/BCj4epByUm3EGOfgr7I6e+n0AM5WpunbIkrqsrW/eyTnVgjzXk8yYD0f75qzttz0DFmqVUK+SRgLu1qvLRCyg28aChYEMTZbvq9Fb700u6rCLd+dBhsy9uGtZglHWpQVOxkhQatDSILpWBNrmcD0pZRmwJaDIq1xqlWPP2jucttq/8+fH2hsuWWRMyRKGMaoTYlYToCEUVCjYcLeYacgXuuCEn/ov+KSnLoizmg6Nl/yTK/XuG7eVnd9qlx3fCVqtpQsgz1ahojT6loMrHfjdVQkcAflyqezakPkjplCKL55Nsp7hwlMVlNE8PN9oZdcy4DIeXSuWEy9Oy+oTfx0xWARfyKibDnPJzVbPUPtjLCY9cTX2tSWdEE9WCrpy9/LxWe8FJHcb50B9tK9v3N03YQclEKNKQL2CGvmgvkK6zgXQompRM8LTRHVtG7QPXHbBN+6vW3pCz3z293dYuave3dVXrC7Gy8ZUU44l+Vnk5P09KXcLm9Xj/cKUtuhKHslM+rFgcaU6S54ea4MlsICnRje5BWUvehg7sPbDl/gc2nd3c0uJWPJ/M9y0zOcLsoR5//PG2Zs2agyo6w5ifA6mHfymImMrLX/7yP3/u85533YED+214dBS7RgQMG5/6bevsts987qs2ODjmX0bNWOLMgg7fp3KFGA3zMREBd9FpzptIl3Nmyc2kaRCRV0XSMRuc76XMgujcwAMZ9IfvRSoOv0hxhkOPK+IM5+w+UKpwSzX5AI8w+GYUatDE15Q4F8pz8T7ApaCgCkttYIyl/YgdlGXKZzsUXT5+xZKtT3rCyd9bNm/e6lKp+tpKtbaYx9ySIom2Bv0oFW9DisviAc8XpM0mW4EI8brA0fGyrZMy/dg/nmOnn91ltcFJyzfl7PZdo/anH92nvuLTHsKQPUUFIrei3MuUhtVbtdJEyS5b32xXndlpRa18FnbV2Q83j1ifxl+LFGdOilILI8/vtLqiExIRWC/UDZhHTGqy7HlPQHtLzoYkuFiW8Yw79ZKdsuSL8t6UrM0hE8STT3m81QqjJBXfXJy0zUdr9oVbh2x8rGKvPK/dzlze7hMClE2xUcxAwjZhIEMndTACaDCXjHcA/mSlJKA/iHu8tNkAXibYRDsQ9Lsv2uD/4upOKT4Zqe2el/YpCE+iVPzS28HAFeiUjocyPsYiIU08lEHa2XrxfUr1Va2cs6JWFhcf32IvlKLrbKizzYdKtmHfhG05WrVyiafgkPOghbZ6e4MUiI56MvC2qB62fHjB+bdu67c//dxOu2HTkE30j9vTj8/5V2urtSINEjUyHCa1enVaoy1BMzwO/iZHXYxXD6dM2cXjncqgwSdJj5tVPlCHy8KUiHO49fmJanl+XaGQm79ggd8bwiLlxhTHpbgPtWfPHozJyVWrVt2r8gyUXwg/XyoeB8TUHRecf/571590UnXXzp1QZhVZqbwfde3qlXawt8+u++ntmZWKdQTROS2JeYQrcACpA6RmhQIBC6EK69W7EVkCg4LRmdGf+pEly0ekz28+wAIYbDTKX2RCPUrC6qWpKOH47k6Upxzy6PTQAZ6iPNK6WMnEgTn+x76kf31V8SharLuqBAhlGFZj1Dc2MWWH+ydkxY37y0w4bzmvu6vvvDPW/+CMk9btaioWXjg6NrqsrMFeUiey/UDlkJF4QTtQ0mGti6osLYFbquTRAPN6nUY4pGlOg5AQ7R0drdlxcxrsE39zsj3l6cutgnVWqNmNO8Z9b4sD7TzSBxo45+XEX+8DtU+c13KRs4319vRVfNun1R49XNMyrmL37prwkwHFAnTA29hS8RuK4ou/eAVcahvHWehRZv5Jlt7w23kGm9NLS8QI+Vm3Uj9PlMUESs+ILiFyq1X5/FWOAvQxDxRs2Fmyz9x80I5fnLPfuWiutRYabKws/NSjn19hojDz51H6wdOgI+NnxmPoe2wYP/1MezwWshx1pDkurw+aqA+faKR/nbMq5/IXOD1jBh7LRIJHjp4URZlckSinicnrYfsp205L9btTBPuqsCbFAaG4xCjPrMQcfcqoqNnFJ3TYa5/YbUu7zG7fMWFfu3fIbnx01I4Mi24fe1oBQY3GBD+1PuoVXV4fP12pk5fM9KvcF67bb1sePmotQ8OaiIv24rPnWWODlvpaLYkoCNIfhXUFl8BJlEPW/WyA6vajTYqEAzEO9M/5H6VYAWqa8Dv7x7A1kzn3K84dLHPe0ROahvNaUdVP7TjQ23vezt27inwWn73Sarbkp+95iAaleuqpp3547dq1vBzllwJc/rXgM5/5THVwcPCi66+/fjEVc+gV8D0wddKj23baeWedZh1NBQ2c2A90NqlV0wIXkcFBZ5LixTG3yJwrDBqS8c/k99mLqzOINF1Fw7TggEdX10+K8xMDwgdWcHse/x+4lN3zyetlXXmThtLUNRSd0kmiEILAVf/dciWkK2oIBV6uVK1fVmH/sKxTKbJRdU5jY2Nl+eLFW085fu31XV0dF4yOj51SqVQLvj0gDF4/VEM7NOvqTh3qNUFXdk1+YCZeLXQXYQQhINoLD6W3bUFzwS46o2gP7hy1nUdVV6HOjpaqtqizydbNz3s5bmY4lnrRJk9gCCirjoK019lLGu3oSM227J+wEc3X128v2ZruOuEp+pna2OvSgMAizXjufeBe9ZVwwF8igmT+uccrJB9KJPWpx6kfCRFFn9BL3E3nzUM8lviV+4bsTi3xX3xal114XIusJLZBsrKZzIABJeeWI2EnIZML8Hr8sbIEnSnsfeM+wXQctEa/Ab7KmMml+GPx4bJgdp2pY3Y9x4Bkjl98SVU4wJ9dA1+UDTwqn7Vrhg7qmMEdvGesKR2lKpIXtuXs+AUF6x+rt0d7q9Y7WrLe4Yp1FBtk+eed35wWYa9WpZ0e/++43OsgrFafr9hJq5vswvXt9owzu+y5Fyy2JZKxKpvlqhN1mQpFG1Jfh/MRqHDEPQ54towKv2ZReMQP3zLMynoqbZ/pkiwzX6/Nl1X+y9Jn6w73Hp0/f/48Gx4aktzEDSl4y9l73qYmZfrB888///5A8PPhlz4p9Xighu75HcEll1yyEXOYyjnsj2ZftmypHT7abx/48L9a2XJWaCpGp9OgWUxTlEACkKXRyXRGLL8R0lAMvtxROfKHQEacO3CQzFVhcDmbVR7nnaUw9VHrNCiRAcrAT50GbiqO8oGUrYGsYlcILFcjqBBxKu84VK5ambIhKdAjQ5qhh0o2PDEuhVuzOT1zRk454bhrnnDyuv5ivu4KzXiLZaHV+xaBcAQe2hTWEdZbig+6Zyifnd/LZOHIG5D8s9slEp0fI8NVW9CYtw+/aZ1dcU6H5dvqbfPOil330KCVEGpW3r4UlqeqtmoAcB5QzVDbxRsNvHENam54veHCOXbairx976ExWbpj9u4f99oDe8vW2ailZPOUqdeVn6fzY0Lzv0TnLJozMjN6iaNtM+0iJvwz5eE3tlleVvYuWckfu3nA+kbH7bXnzLGTlzT7U088uurt5kd58QskDBaUkits/SDAw6T/EpimiWIoeMpSLrvSBBSXsribXWY2HBsOOUz9eYw8CkJJSiqpFIqVnvIkICdnbZFZfjRLmHSFlpm6ZpfzaVNpVcWVNerKtZJ1F3P2ojPa7EVPaFY/5+32A6N25+4R291btgkJQdWfI2XvWXXBrsfgp1a2h3J1RTtlcbs99/wFdsVFS2T5NmmCw25DHhhhCYIGUET76RGE8Gfb+DNhOd9+waPyrkMoLV65MgVp/AXQX2TO0BTzBT7ldP/DjzySv/+BTSfN6emWHqvXyrrJv+AL33mG/+DBgxwbPShlujdK/nL4tS1U4N3vfveRD37wg3X333//JQ899FBu4cKFVig2W3l81ObOmWN33P2A7T9wwE5cf4K1ijB/9pxW6y8JYwBXGssQQSi09GQIIkDMfrDJ84ZgMiOyBIBfMJDB6ukeTvxSPIKNl3gxOeIDYvmoBM9AlS5+3hkRVhIdnZXKsgmggV0/NAyZVIcUzfjEpA2OlK13TEt7HtHUYG5pbLRFCxdsXL9u3e1zu9qeMDY2enKpVmviLTZ+nhYM1JG5xA8EKw1Sj5mp3CEJcNCIVFPWo6bTAuBxFkc+XSelEcdluXVpKfyMU9rsQKlmu4fL/px3qZKz9QuasxcS0wbO4YEG5FEBy/m8lgYToo9zrCctbtYkMmFbeiu2ezRnD+wbtoqWpNv3TFhPR6Msc1ntTDgZ/+mHRK87b5ynyAH0a9QV/Ag58X7QFfEhb5PW9yPVKfvyfb12l5T5mQua7HmndZjmbn9E1l+Q4WUZXJIX0cAL0cGBc9HS4HFxVCDGmfoB+qjW6wtv6p/ZgPxGW4THZTQg0TzbT9nwBw73HpMHyPiQVTO7PtUuOiPNY9UM4iIQOLwtkK5sPCVF62lkWG+pLuVRhlSnKxfRHu/3pUxOUi2LXxUs62iwBV156++v2c7BehuRLBQnS7JQc/7wDuOECckfZ55ug0Bev3nPTScNEc5aI0ax2oBkiOQGbxAfvKVc8Mh/GY2JzgSzeUKaPxEGRtclVK040jybQro6Bv6JP6k0V+jP5XPjTa0t1/zTx/71qdt27Ji3fOlSmyhN+OSW6uJ46I4dO6Ze9KIXffr5z3/+v1199dUJzc8FLNT/lEIFPvWpT22QSbz47rvvPpN9ho6OdhuTicwLBZavXGH3btxkGzY+pOX/mdbZ2mwV7mInRsGUafLoVAVgDMxVjH+gzwXCo8M555SPrJnCTHspdKw/342Ayx+/yI5CcUz6R5DvDDnDlSHt47DMAAd7U1im2C9ej9cnp+W5M9tv3giVMlWwSse1PBqesIEJzeBaY3Jnva2lZfi4E47bt2zF8hYJ7FpZR4uVBnKfBX1AJIBWCBG4gPlM7YFw0JLFufAwEASueD1daHUl1gUNslGgGU5AqtStS1ckClcl5MVcTcv8gt2zbcJ2jdbbrgMla2/K2dJu2REF1SNyp7dSwKmrv0lLdcErbri1NEzaE1e3WFnWx6ZdI9avuOs2DtnXvrffCnVlu+j0bquVQ0BnFE/Qi4Myp5w20EY57w66UMJB3fQMdXsPibdN+TrrF995hHSzrKfnnNJl565rtAkpWJQ5ONmDdRXutNIOthh0deVJHvBFXoLUAzVJQKCVcolCwPNTBDyOI8CNg5QmSG2NPKmdAUmpzYpSmxVA4LiIfyGOGV1K95ciy0c2x5lNjmHNiU7Vxctlon7+RRtIIz+Ti+PKXJZRWYIOWjkzOfBPTlkWdTbYip6C7R8s2SOHtPwfqdMqoCb+m3U05/2kBHIWJQMnvPG34Yt+Sadi9VM/+qSF0ndN4z2uOF29LtJ1gVbawxYEeYNYB8+rPMg2jfBtuPC683HrEfxRvzwgzYBiCZhY8/nCeEtn1xe+8d3vnfqtb3/rzCVSptwY5e4+44qzpzxuKkPRTjzxxMmXv/zl75TBuDVD8Qvhv6RQpbEnv/Od7+zasmXLRXfddde8jvZ2mcktvrGbz+ds8eIl0vC7bdNDm23VqpU2f/58zVhlSY73pAs6AutNRzDFixhUCEIwEmbhD+6RMQQgBoZCuqKYE0O5htLxmOk4uhccWaxkmF3PiCO3f46aXqNTXVjBrTjR6o85ihYXYurWDDxQLtsBWaXDYzUtZ9jArrn1tnLZUlt/8kkTTS3NQ5qZV01Wq83+Em7R5DQjbCiPkKKgDdzZUj8GDZWHH+eCK2l3y1VprkzhIdnkaP/0QFO8b0kQRR0CaoFntInBS7smNC8sainYWSs7bPfYuFWlHG/fPmIL25vs5EUF9aHyQSc8gWzKixbqRTlxdAcLBAE+d6XKLC3Ynj0lO7Rn2M5fU7BXPm2xzWtrNJ6p5+cEBVOnJwLffyNK9NJsMjnnGTFuicUgcitXfj6etqt/yj53W781a4Z47UVzbXFH3kbLWEzwK3MqnuQDwOurGvdH/fyIgUfBd9oXPHKqyOclgmzo8r6hnK7hD0j95v0jiKTZeYUT+dZVWR1SmeQSX8WejC/ONV3AQ18EnYTBw7/p8sqeoXWQhHoe4rzM9DVroxJjXFEZyKYvHkdOHvzobirY8QuK1pZv8Jfk7NJqBouTVy12NPOCaCZB1IdwcuNZBdNJGsiGG6pF/wNvAnxeDzKbUU6Yx1D9Gh3g8QEJi8Dp08/xyVGRUFAmcFJejmih93jPN5Xu3pfq8/kv/sOH/mH1F7/85Yva2tptTk+P8fHRXC5vvOsZ43Dv3r2+f/rKV77yG5deeunHpevGgoBfDChUKPsvwVe+8pXTb7rpps/dd999J8ybN8/3IHg/aldnlwictHvv22BdHUV7/ateaqefeJwfq0Dp+kuPQeCM0IWZSVe6yBnivIY5wXziyO/CoB/JdKCHohfkc/5GeSICifykkM8DYnTE5KTUOSJRFU1+95naPSuKfdLpd9q88prfNT46ruv4pE24RTppjXLtbU22at066+me6+2ikulX7AmBl8/801c53qrENVIF8rvVMgtC8OABaWFBe+MUZhCDm9a74keglcbdcKr0QQp+InGKjFMBgaKnqWr3Hhy1P/2+LMwBTQhtebv6We22pCdnJV/1g0eIMssDHN4f+jUoTtOAeFmz5mKjDU2UbO/BCVsyr9E/ScL2R2hGpi7RCC1ZO+hDcCQllCxYmsod/+mD6urXosqR76Hest348ISdujhn56xrcd5FkxnY1EXZ4GS6Qi/fOPL3z8ITRXEz0XlGs4Ilglmy4bnkjYuHiHO6RafLGn/uD9q8b0AmoJ1kwDoMAHeUj/rC7zQqnKw5YDpecYFOFamNKR7Fi+x6XygceQMn4HxE+XoYBJmi9vJxMzDlTZBwp3gP8+OxUYweTb6PiPff2zhiR0dLtnhewdYvaLFTFjRaSzOfN9I4ED1IPd3JCRMhU0gOenXBMZGpdndsA/gj2fqR03nG3j31ev4ZHjkbyCfc3ifkVbz/IlF9nOXylRW4KB+GCLKB1euWaVvbv3zpq1875b3vfd9Tl65YbitXrvJX86GPsEo5KsVS/95777XLL7/8tve+971XiIZeR/4rQPWXvQ/1VwEp1IM//OEP79m8efPlt9xySytE+VtblFYVoXPmzbXew7126x13245d+6yzZ461tbeqM4pirhjhcidG0w94HZIPRtEF8Ej/cd7hAv4R9kvEsz9CR2Q5lIAAkXXK8vL4npGYWyzkxcAmGxkt2+133y+F2GXdHe0a/xWraFnv4xzBdDx8R6umpX3J9g+MW6/KVGXBNUmEGuurtmDhPDvxpJOtvbXdyrLAUWwMsmkrQICyhj6A/9M3Rwh5tPxZOiVSOdoSFpX8EOXZ9SNOwZQPQI4jZzawHFPKG4Oe/F5CfGEJPy7rbkVXoy1qLtiNe0esJEHcf7RmJyxsth4p10ogDad/LqtE6R+v7/Ov3ooO+JNTnVi49FeJvUzl50kqasRCpgyCHuNBqcLNMtf5RCS0em7aiSJosEJjwbb1Ttg9eys2WuKdAG12iqzhUkXtKSm3kxd1eLv47+1kFUPfiw9RracjSTE5K3/mSHF6lM+tmyysfzPp/E9hZfS2eBZSAvBP89ijlYcaPRz5Up5pvxN3bHz0XQB9TIYorzz0R3g9LuKjTIQVAM102gw98ZrDwJ3qAhKOBN4G8QFLl2NJvOihpzVvizobbUJ83zs0abv6xiXDddbRJINExXntoWOBXuTS+zPq9W0zh1kTR2qH6ONYHF5f7tP26FQHaKPv3E8RhVGOFAjcCmeyE2XApR95PSr2z1tb23oLxcYfX/vDH5U+9enPPKezuzu3dOkyt0I5vA9vqBvj6u6777Zzzz134C1vecvfdHV13QHWXxX+S0v+2fC+971vf3t7+9DIyMi6jRs3zinkCzZPihRhL2ip1iFrtVBstc1bd9ptd95rj27bIQ5y46JJ1mureC0lpo70GwMIIYINw3QNhaIAfUu6EhAM55+CpLmgwFdCXpDYzCkjnZVllxrU0vFgn3392z+ya398o11/0x320CPb7ejQkC1aPNeaZPpLk3h+HsccHava4f5x2zdStcGxSWuWBdWYk5B1tdtxa9baMs1ybBBxVMetUydMl0xoXUBFE4KB32N15TFRDqQ0NSudfTAppWgpd6NjCwCIJT0+pbigZ+1yPnijlZfZOML++jb4E6NR7c/owM9Vy3CuxPPcd0kD48QFOf9YHt+sGpow23e4ZGvmN1pHI+dT1S5nu0ppILigShlzGoBNG7ZuiKS6kniACY29Ujc583lfB8rT/oyeNIHEIIp+hkr6kidtrK5gP9ncb5+56bDN6Wi0y09o01KTN2IhVQKhq/dJRuVU3umTP5QLPe2tFH2oBlQpvIuCIV8MxlBETqhcrH6yPPKEP67wlDz0UarDFYPqBAd5sIK9j70/Arc3KwF5CYOba+afDYkPHo83gfyRJBy6zDwQEW1J4ApGyGdFKRs8Tm2dlSCY5kEG02H9+YpebeRVi+0tZsu0cuHm1O7+CesdKflj1xPlqlYkRX+lZ5xVDZub5Te3oIKe4EPcYItGJQse2nDcX4Cn3jeRwdM9l8fppyu5g3keDYLgDd7pNoYfq7PY3HL37Xfddfv//ud/uvhb3/7Ok6VjcitWrJRlOiBSUl/6k6B29OhRt1bf8IY3fOzMM8/8IHX8OvAbWfLPBmn8Mz/xiU988pvf/OapEMrdf640DKsNQ43Dsv39R+zgoQPSo5P2wuc+w170nKeLc7ytvuxO84UUCeKvocngFdd8b1O4YKgPSjrJ2YiK4acFO5whHmFHqJVMpxpvfddM1SLL+YbbNtg3rv2JjYyMWUtrsxVF2+jomD3yyMO2aF6XXf1nb7VFc7utt3/A+sbKvhk/WmbfUPVPlq1Fy9nF8+YPrVyzentrW9up5YmydFMIR9AVA4z2JkElnmUO5JLTlyFa1ubyOfvgJ7ZZg3D+yVUrrFQWj5SPQeVLVNDRNsrpn+8xp5FIHcrjd1EVg3A5H6iHge6xAU6XAIXhX1RNOADFYV02ytT42r0D9slbR2xBR50t7y7ai09v9jOqPD7rdxX4fK/wunKhDlUxu42zrw7QrIsf68nA26Qynk+k1MsCKgt3jvW7EOa1ehgt1+ze3WXbtHvULlrTbGeubDLNa1auMaBZKmYWd1bVbBqQN99bR+GkOIU9b6qXvnQ/cf4XA1XgG1GeBQUaFZB3muYMphXPLDgmXfKWoYx4cHCR3/syc9zhgT78qY50ZXsGFLDa4/XzmzyKdPxsXblWCfC2Iz8uJzN0MwqoA+vOD8sjI5TNCJzdDqdJAC4HBX3MqY+m6ip+8/XObSW7acew1eVl/ansOStbtKpp8Ed/0ZOT9XnlZfwhaw2xTUVb1BD3ezzjmvblRFvsn0I0PCJFhET1iqYM8Yxn78voTO9nzwM6L06/h47gU9TFpuLdD2zZfO9fvfPqF+3ff7Bz1apVJqvTz5aytGdfFV5xRKparfIS6UmOSMk6vXzNmjUbHfmvAcLxX1/yz4b3vve9B773ve99t6enp7Rv377zN2zYUCfL1Td6Ma1Z+sIMGjV3To/6udHuuuc+27TpYTt48Ig4Um+LFi30R1cbGuKVbr5R5vxTBxOWn3j47XtjWb+7wIiRsJhO5emZAkv7YqMPkv7hcXt0+14p0+usqaXVWlq0aBc9MLKpuail+yLbuWuflP2gLVy21N+EdGiYM3pSNsLVkZuSVdpi69authWrVk/lCoWpSrnSLiVHlUEr1ySIAh8Us1wcnJcYSbA6W3P2xZ8csHde/aBt3DRsFzx5oa2cJ8UhSxVlQD4OgYbdSptigoABCBynGvTnbXYRkj+2HlEoUZ/XKbqcNqROkJZIxCFQ+Ks1jquZnbSoSRPapB0YM9t8cMzu2D5hJy1utfmiNd9Qiy0AXnenCwf3Zw/I6fZn14AsPsVBf0aXg+JRpFJ5Guw1a9YEc2S43j5+V7+/O+PF53TZsnl5K0/UWcUbixIAZpTBbPD24nG5QLlEPS467qMkfKBGaHNyXHYC4praQ+lQWMEvYDbtZCeEi0kw4uNcaCQ4HqV5HY6CQoHDUZLfPQHJ7zx2fHigOSnJGQVMP5M/OSBQz8RHf+P3i6f7Xqz8SWk+FkeCY8KU1Y+mLepuKy/qaK47LJ16aLzOxjQBDmus8AVZvorAnioK1S12cDie4A84+J944T/6K8sXOQM8J6zMIjCYYqKDbnImF+2NG08c7yocKba3bbj1rrv3/69/+sjle/bs6zzjjDPcCkWR4uAfypQz9Ogjvht13HHHHXzNa17zspNPPvneX+WY1GPhN7bknw0iZOjzn//8jblcruHhhx++sLe3t+7QoUPeeV1dna7EaPjERMk621sNhbv3wGF7aNtuu+WOe23XngM2IOtx08OPWIca2tnW6XtpDVoG8pVJ+FcnbYnQ0mk5XfPCnZcCzuXzxnZDoYn8OesbGratO/bYv332Gvv292+0G2+6U2UKXmff0SPOTGYrBBT8c+bMtXvu22B1uRbrnLtMy/iydeTNuot1Nn/hHFu15njRNFfL9ZIWyFMdNT8OlTVckISFzqKDU6clYfGshGlEvt7+/pPb7ZEdo1ZS3f2DFbvsKe1WkBKtxOksgQaShJ/xBG7HrqLC7h6fsX1QyKO6QtXi9MtoIMnxQAI5Vf80kKz0HBXwmZH6mp2zosn2HRmzG6RM9w3W26Y9Q3bL1hFrVJ8tm9tkDVK4/tgnihVc1AGq7ApM181fdgVmciSQxazJg1cJjtea7KHDNbvl0QFb1lqw55zWYnlZ7qUKilHVKberfwJCRBtnBmjEwwvq8xtRs+JwnotyUVxlo9x0Byb6Fe+KgCg5BnCqAwD/dJvA4S6Cs9vsdHqWmbJ0g+8KEZXqyPJ7maweL5MVw5p0vM6ByKcWxlVRjKVInwFPcyU1UwaEceMylY98M/mD5kRvinNCFIfZwJcWirlGq9TGb994z60tP/zqp5orR7fbWK3Rdk+22eD4pH+KnJeH8/iov5IP5Qo+d0in5McniFR31hava6Y+l/MUJXBlSv/Kn5HofrYKMJwEU03NzQPFlpbvb9+x84df+urX1n7hi194Sn//QNPaNWt8wuNoVOyZxn4pR6TQAXx8lJegXHrppXdfeeWVHxQt2WcGfj34jS/5Z4M6JvfjH//4T7XEf+53vvOdE2StNtP5zAY4GjWuBqIY8/lGX3ofOXLU9h3cL6HjHZpl6+7qsLNOXW8nnXy8tTQ1aoZpsoXz5rpSBrAeJniuUpyHUYjKA5sesgNiTr06/+Zb77SjR4f8buXyVWusraUIZX4TZWxMSqKx6OUKYi4fH2T6ffSRbbZm7fH2zMsvs1xtzDpkyS5assy65y9WNbJ1qTsbDD7I1Y5Qmgx8FEwokyREYZXHYEHVNVSj5FRxyl729o1204N91shbn6RQ3nrlIvvLqxZotq9amdfi8aQyg1COA/dCBPkC1REXrwTMhDknG/t6SUDldelDQIl3rwO0+4jUCMeKcGtHSrWga65Ys3+9cdg+edcROzooZSeleumJLfahP1xnbflJm5jShCUrYXKyBBKvY3Z9yQ+ktlMtZ4Br8pBMX9F/TJbDY2X77O0DKlxvzzut3ebPke6pSX1WWWayDOeEOCXQSQxGXcUU3wYSMvgPMEBA7kfyvN1qp/oHSHnIj9EW2yf4oU8RWT4nNCubwBXyY+JSG52q8AYtYANnUhq0VxU6X+T3oz1ZAee5W5AZbk8XrzIL0lNIiuyKj/a6YpGshqxFGoXJm+gCpmn0a/SCv8wb+WMZB0AX+CLkEPSDO6M0yJtsbG7e+dAjm5f+0z99xO7ftLmhqbFYn5uSDHQutnNf8qc2WtdqJ3RN2XkrirawU8pKYxDJpA/9UXHxhH6LScI346ItrlSpQvxjj188SUewgj4ZPJINsoCHrbLoz7qpfLHQW2xtvb80MfrIffc+cNxPfvrT/L33P3Darn17O9etW2fzuufY0PCwf/IeQJHSLvZKkZfDhw87rqc97WnVCy+88BXnnXfelzzjfwKqWvJ7M/6/BHVMyyOPPHKRrNbzHnrooVfs27dvFTPCsmXL/D0ANA4rEQHHsqhwhEmOWQcr9tDBQ1J66jTlI27+3G4bHBh05mLCHzh02Apa1mOZshfS23tEHZDzkwaci21THiRCjZ2ui1mJvVwYGgrPvKyk1A7Lmj7/rCfYky442xqLOZu/eJm1dPSIporagiIPIXOh1zUNWNdQLv2QGjdzCPsAkfOBqzgGBdDeWmf//IPD9tef2GsN7VJOebVPk8N7XrTSXvWMThsclVCJZn8ZC4JIfRIsf8mIUPhLQ4SH5RVK3oWf5bMLrvw+iBHeoGcGnHrFsRfpWfVPxKts7DtKeBXXWKi362QtfubH/ba0qWKvfvoyWzq3RXRU/JV7jpd/GVAH7Uzw2DB+bmPx5icRakX4pjw/3jJhD+wZtcUdDXb5Se1+xM63PbwMvM54SPsznG7nKAOTjSI8nmZxdavMJ7ewThMNKUxWhTLayU8YRYif+jyWyGPA68gg4UxxXCNODsIdV1xhMBQrg0LkEY89DqWiIC85QcGQioLUL5SF8irsHeS48It+2iAH+zxdeDzNM0V7gw9eaNo/He92vupwBodhAl/SE3xp4kGuIm/g0Aqukmtq/uTV73rvS792zTc6zr/gAn+IZ3io33bv2W+TuSbrWnOGnfLEl9txC4u2oqdsy9qL1lZU+4RTEspiS4rRd6lBqjoU1phjFZBVD5vcGmbiROf7U24CRU3lNcbFq3Iu37BJsjpPY2zo0a3bj9x177177r7/ntNvu+3O45uaWho4A88RTo5mjQyPTN/kRZmGDGh8aszwBRIs05e+9KWV3//93796/vz5f6c0PzD4n4Hq/wmFOhu09F9z2223vRIn63U5iu20007zPQ06kjAzB6Y5N7KIhwHpnFiyQjnjiUKkDIoD6xZmE+ZLAh0dHdOMUyOnLdqkTDnahR+A0ewz0ZHgfXTLVnvFC6+0K694ltULjzXk/UXRSnR8uBg8gNgnwWPZQX3EJwctXFN+rkgUqBhArFLGNABe9aHtdvO2UWtszllZiqRdqP/25QvtJRd02eBwvNHKlaSAOgDGmFA6Xv3XNRSQasryBg3H1A3nUlhZJnO6+vwQll6czwwsKG/a1CxelTWR8Db3KVk2fCIa/vNKZ6pmwLk1QT94HYmmoBU/aQnY88ZC4UTBYNXsJ5vLdsOWIXvhKR321BNa/dPRPIUFrlTeW+VMk49+Ah0NgPXgzPIwOinnLdUghUBPydqMC5kAldoM3qxo5MnKEyeYqT+ANMBjFJ/wpniA7L4dlcWxzJwGRbnSqgV/+bnupzP1l9rBL2RHDRUx3l5AeX0Z7Ut8JVFWV1TPDB30X0CiIdocOKmnfipOXzCHcj8jleXGJJD6K4LBAxRRviG/ccOmTWNvfcefn9MzZ64/uDM4NCy2s4VXb2Mj43bg4B5bcNrTbPkJl9i8RR126vIOO35Bq3U0lHyy55HwMEzox8zSVt3gh6gqZ1NFU0NOy3GlIZdSqAP17B/mc/2j46M3Do6MPvWuu++9tv9o39ptj247a+PGjbmJUol0GUBN1tnZ7avNSa3WuNmM7qAO9AeQlvgPPPAA7zkdf/azn/2xJz3pSbevWbPmGuX7TytToPp/WqEmUKetkcX6/s985jPP3Lt3bxNPUS1ZssQbC5NRqDAZZgBp2RyPpYn3Yro4iHxIyYphiJqsKzqEvChVgIcMUMI4rFGEhVkVp8Y7fhwWXmtbmw0MDlppfNT+4s/efu9x649fVpmYmlPhhHtOCkudy2waS5YYnPI4Le53wkJAfSrW1Y1Rwh4lwXWqaD9CLCu1WGcPHRq3N39xv927JztIPTlh3bq+9Zk99spze/wjfSrue2Xg5bw8gy7V5dVqUBEOqyviIy0Nbq7UHEoA25QjRw11eWtqrLNhTU5qhrcDFAmv30hhackAR7GLz9yVNZbg1MuoFKS60jXF4TI2QZXaMGXFyUbrVfd89Z5+Gx4fs9+5aJ4tauVb+ShqVLTqUnnnacKTlAog/LRTtblf3SKIgZnqTjAbD0REesabTFm41S/tBH1eQJCwpDYBwZvwE084KZ8Ejl/4AKebOGcAHrUOYtkxcqIVqTiOwnGCBNSOX0IzPSmSzgPy6hxw85gp9Nb5QfbU3pDH8AeN020WRHyGWwCHAep1GuTIw5v65ZnJh0AIH8B4kZK69hOf+syBf/qXf331iSedXNfW2ubfDMMYKUqBtba02mDfgG3b9YjVN3bYnMVrrWPeQjvl+JV21vq1Nqezvdbd3XZ3IV93coPlSqK+RfJV0CQ+1ZCr31NX3zBVrlSWSTGKirqfjg+OTo2Xy08+ePDgVo3L3L4D+xb+5KafHpUSXzg+XqrnlaGMxYULF1tzE19JbdSyfkLjmhdDl6Q/+NBe6A/GDjyhHbzQaevWreyXlqVI//RlL3vZhzzTbwCkU/7vKFRAHdcqpXqFZor3yGJdMDQ01IhSxXr05bdABDoz+OpgYgoiMTExriV9s/EOw5IzL+fKiHRXpuoSGEwYSxYh4dEyBAdl3dnZ6fGq02cuFAfXA4cP2YrlS+29//PqI+WJcos6pwlF6EIvwUOdgDtme8WjGJVGPS7iSvMnkZSOPPrrA7NBl5So53ENobYorr1l0vYMmP3Z1/fYD+4btlxbXlZhzZqrOfvHq+bbc9a32wj7xAwg/WcP0u90Mui8Uv1jbUTQ6/JIv9Ju6vOzop6FvKJJg7qgybixJW/fuvWotTTV2ZNOFk/KlFW+yKZ/msh870qtZ3ArjkMNtDZqCJjOD6+U4vUQSYh4QUF9NFqa8k/AbDs6Za31VbtIVmkB64YuyybLQDNDe8xKWRw8zLH3psaIz67PkQt6RnmDt167T2CpX8gWJyQyOqFR6YBPGljO8FH8c97Ogtl4fxFM5/NANJ+qiIso+kZV8PJOAbG+jykZSXng11T2zlP8IWPyKpkcfAqbrvTGeAVqucqyoA7yZviA3CV/wg9neMTT/V6vFwrc5JFL7UxHk1i1wMfGYmFo/8HeW/78r6++uFSqSIfGjeKGBlmDKsM9CT4hwldMa1NlK8k6PNJ3RAbBlDVzY7mhfmrRgrmH29tbe0444cR7Fy2Yv6qnq2vOwNG+2ujo6BfVr9VKrfLyoZHRXGWivP+OO+6eOtLXv5jxzQvOSxrXc+bOse6uLo1VXjcpmSpq1SqDiC3Cwf4BbycKHprdqpbDwEKnYFTxfH5PT49dcskld77gBS/4l6VLl35aZaLBvwH4v6pQE6gDV3/zm98867rrrnv/3XffvfTw4cP1WJYnnHCCKzkYkSxKnrxCiOj7imafgitNBIEBm/clOxZnk0x/FDD5xjVr8WwuZj445syZU5aw5cVY8TI2pxlEWMd79u+3ZUsX2vvf+25eCWp8OxyBB8IqYsCI//xJ0t1aoBLS/RIC6V2kqyvjzJEv5Q0lG7behKzezoaqjUhbffT6XvvXm4/YoBVEeNnOWtNkH75yia3sMhuSsgNv4BHubMC4NSP80MSM7VWoPVI3TjODD4uogVfySYmx99qS42ZQzt775e12831j9uE3rbbFPUxOlNeAFw4f/hrwjN1QoWAEl1JCk0VdVMy+mPzc1IKX1XreyM6ymsFY5994unlb2T5981Fbv6LBrjypx5Z0N9gEvBGLaQflKUv9tI+HKqAiVeFECdjnpe3OfwiQY8JwXng+AKJn+B36Rwo2a1uKnwaFaV0gYOIMxfSLwPFJ0SS/803lglb/J7yBT5R4vUDQGOnUEXSHjJAnrFNd5cdLH7IyIoKHNrBO3ep1oACZMuQZJJwzbUj1QV9Gs5gC/S4jjkI89KQIOz+y8ihbWajlgYGhT779L9951eEj/a3dXRglE9bS2urjknEKvs72Dt/2qMiC5IYjCo2uHB0d9rE2PDyqsVlvQ4ND/kKlifFSKDyljUopNzc3uaHU1NTsCpMJg3RR41d/j4SULLiQEZQ6umBggE89t/tKlHGO7mBMY0DxeCmv4oPGN7/5zT95zWte87vizS5v3G8QVO//fYWaQI0+Tkr1VCm+F/zkJz95wqOPPrqyr6/PrUluPrHnyaNiKFvOtdJRWK4wjzCdSRqM5JjW8PCw+4mfN2++HX/8cXeuWrXqrvHx8VuE/58kcN1YwggdjEauDojpZ5xxiv3p2//EKlLEfvebn7jE2+fB5YIvCEUeAz8pN9IBxlEaJKSl+ATTcbIAp2oNWoJLYOsnrNiQsy/cM2jv/tFBG5hge2HKrjity/7wgjY7WQpo2K01CX72ZJkPGOrRyAu65KBDIyPSSWaN6TaMBgZPvOTtSGnS/v6re+z7Nx609/3+8XbpGR02PFR2KxEBBpOGmusAtjS8Dg0xGJHazzP31I9i47WGVFY3xfEVhdWu+klZMPl4ecyGAxX72oYDtlrW9wvO7bFOWcR8/dRvigiPPP7zO9eqOT4jI4DFmYLxAP+zttEm6neH2ea0kBdHPFFZGQ/LH0l+TWlE0T41PMrrj0H7y2C6vMo4DfrFFkjWlqwi3xJSeuJbuiZIsoFMJEDe/ApuxxWH32kmVm1MOrPr1zUCWXyGQJDypWtCDqnQNZOTFR5X6qMXw/G4NjTmGhrK+ULjP//tP/zvp33la9es594HYw8rMK0CceSlLsYsftIYqwDjjXaiDMnre6dqy6iMHSZKlCFHI9NqtKQxj6LFz+dJuGGNHwMLHChMN4gU19LCGdO491KpVKVAD7i+IG3x4sV+suiCCy648aqrrvod0bfTCfoNg/jx/45CTSBG16kT1n3jG9+46uGHH36izPQqypHZSQw/ZWBgoIfTAXSMFGpNivYBdcwquQ6sUGYkWaE7xfRtl156aUEK+QEp0u+cffbZ94iRvd/61reWfeYzn7lTHcGnY6eFoKEhbzt37bTlyxbZB973PhcC0pBWrigtlCj1ehkf/AwEWWfZYAAPwpQUKkBaEmau0+XJKyHmC3KcCKhKWfI98o5C0T5752F7548Oa6kvYegp2MtO77DnnFi0ZV0SJJQNy13HCCDICos+v2lDgsiBVrcms7qL+Ukp7ILdsmfC/ucXd9i+nWP2gdettqef3m79o+SLgQRdTp8EHaUV+OUyhToDojfxxvNlE4qWlPV1FcvlG2xg1OwfbzgsSavY75wz19bOy9uY6OeQfoMUKXXENkXwBvTTvFOY2vyYGn7oEXi7nYyg1+96exvJQ3zQhT/iwRfl3ap1GomkzaSpDvm9vZ45FE2ChAOY7U8ArTPxWXsUTFGz04NXEcY9Ns2vCiY/oFwKI59aTMvyoydSmbh6Y5SHmLgG/liqz+CPdIJu+cIHjwp8PAkVqzB4obDziXBATvU3FpsPbdm+45PvfOfVrz/aP9i1es1qN0ZQjCgv8KAMGYPJWEFJYgyl8YSCRRGSD2ArrKmJFSjpYZyQT8rJFSdlk/IkjXIYTsShJLmCkyt6grq5zp07l3wbzjnnnLvPP//8r0rB159yyikbRdOv/LLoXxdE8/97CnU2iLF+YjeDqe3bt5976623Ll22bNkkHbl06dJSR0fHrffcc896MXDurl27FqkDnyHG/eXq1avvVRmtVo69c7d169Y173vf+27Zv3//PKxfOo9OyuUKfoxi9cpl9oH3v8fGJ0rTwkhH4gDiIl7CJplDIFIagHUDTpzLusD9syAUj8qyFkVkeRxUf4zxQm7CJrWs+9LdE/bhW49YrT5nZy1t9sf6nn9Ki124NJ+9SDnqTnUA0DVTF3mm/F0KOeHbM1y1L906aJ/71m5bNSdvf/OqZXbmmk47MjZh+Vrel4BAUlwzggFh7N1y8CXFRj1uMSnNb7YoDsuxIEU+ofY8crRit2zW8k6K/EVndNpcLeVGy+Na2ks55HnaSgpYjhMD4HfahSa+7yS/Vwuv4S+0ZZOVk4DCl58JTnWmJf/s9uMP0CCX1+kkPbC6Pw1eBUmM7AKmujSxJMCf6nA8Cj+2LoJMPGGRRjumJ4Ks/GycwEzZiPdFSMKriyejULkh5TpINCtyNh2PxYt4BV7y6KLyfiMsPd1GXiVAofNcfn/CTvENkgPy4Hc5dSzKp//Q0NJU3HjHvfc1/sXf/M+lWtI3rVixwk/jzLZSUaYoQhQfOFCm5OHeB/zgfgb8IR1FilFCPvoDWrgyvlGiKGoUq9OmcYrDCuVKOkbUfffdR57xU089tSw10K7xf7eu/yqDijv3fd6I/wNQ/X9dof5nQIxvFBM5cf64sGnTpjXvfve7b1FHzFu+fLn19vZ6h/Z0z7GtUqhrVi23d139N1bS8sGlkUGfDTxXnLp6pyOIIEShMkx15cfNMcZQElzKkZ8rEG/VoRhpUtRItK71Ulh8cIwqipoDis2N9rHbBu2ajUMSnDrbdrBmT1xZsP956RzraZmyIS1r2OvjmDa0MDhUvf/jDUB5KWBU4N6+it2zY9Q++qO9dmD3uL3qkjn2umcv86e/BkY110gp+XlO5U90cqXpvM80XlKsOkLDZWlYYig1NhJimY8+LjbW24GRmiaDIesbrNozT26x81a3adlW1STAPqsUbrZVQAGsOX98GF4FclekALwOKxs+ERP7scHWUFrxRBRllZoN/jQocZT1/VDKgT/Li1+p0VbiGMxRiYP3oa6pz5xegeN7TD0J8KelLXuETnckOK7YpkjUzpTzTNBHOu0lCiEQoFBpsx8DA082AT+2XsDbQh4PQ1umDB01vIi83p+eIBrlc9klTT/nKfV5yRncZHCFLMcepxTpx//inf/zadd+//vLn/jki6338GF/uTyKjiU6ipIXjbB3mcZOT88c6+zkncnNqqPBl+fFYqwQfVwJuCYHDpQwNFAGhU08cVig8Jqxy9aCjKeDZ5xxxocuv/zyu1VumVaw31S5fkf6fxCq/x0V6i8Ddcqat7/97bds3LhxHk9SyFL1zp0/f4FtffRRW7dmlb3n3e+yCcXRaXQ+IpY6niui6gfuA6HH45BeZNDPpeLxDAEwmrOeDHDS8LuMkifDG6pZ6ZNSlHVaSsm6/Nsbeu3rGzmc3GAr5zXaxUub7BXntFuhQQqKI1VaxqOStJCWIuV5+KKNaVzvkSL98dYR++ptfXZg35Cds6Jof3DpQjv/pDk2LuGcKEkhO70hAjHYop0pHFbWTCMiiYEbSpCXZdRNaSlYMC3jG+z2HSN229ZR6ylO2XPO6rY5xbzf5fXJw1t2bH3H1hX+2IeEH6GwiI4i1Cieu9kWysP7BsWQlZ0N0/Vk//3FINDuMWqXW72e4jj8Lr9HKIayWToA/ml82fXx4pAX/Chd0qN/I59jo03umcHh+92KdH8qJwd4LnmZOPwUhGMJ/J6U4Qa4zvj9v/sTrpSXtHCkxzHANJlw82k2ngQezhQq+aU4x3bv2TPxR//jra2dPXMLHe0dVpoYk9Ir++PfR44cMY2tqlaA+6VY6/bu3VunJfkiKUKxts66u7tdMQJYmmy9JYCHKE8s1LRVAFAuVpI5XlY/1tPT0yflOXnyySd/U4r0U/PmzbtfeaIh/5fgt1KhSrDW/NVf/dUt99xzjyvUePSMw8k5P592xbOfZa/7vVf7UmJGsCX0CDNBxbny1Ezug0EdTr5pwVVOBD4t/X2fUFcEggHNQIXp/nITxbFvNV2P8NbXVX0rYLJasJb8lA2UGuzvfrrXbtgxYQ25gk2WJuy1Z/fYVWe0qW4e5eQ4mCxaNxQb7OadFfveQ4N22+ZhO3BgyM5Y0mCve+oie/IpnVaXr7dxWaVVWcMcwUl04QDCTnM2YL017NkKUF4pPbIHz1Dnj0h5f2ejrIZSxS45od3OWKGlXE3LNs54CWi3n4hQUP+n8QCpLuepc0aD1v1BWySnMngVxxreQZPPNK0Bs/F62wjSVwpP1ysXY4+2/6xy8iJOS8DstASzw/incc8G8uiP9jgtYPYsx5ZFtvj5X4Yj8pOT9rLqiTLR3GhLAvyJD0EX/JvNl6w1arPjVcCzZQoVTMQ7HtKz8DQQh0KVKLhCLTaiOD/7J3/xV2c//MjWdStXrbSR4SErlSvW3tbmd9RXrlw5/p73vOd/SFl+V0vy+v7+/mfdf//9r9J1hRTy5K233pqXsmxRenVsbKyZ5Xu2L3q0o6OjJqVZxxjkhrPSalLGDyrueCnj2kknnfQXUtY3rl+/XkOobk9G5f91+K1UqBLuNW9961tvefDBB+etWbPGLVQ2xZn5br75FnvTG/7Arnr5y2xobFgKS8Lmg0ECLIHlETaODsI0LExmTBQkA8YFHOHMhDsNaCAJK4KpzC7eLNMRZH9sVFfEnxf6TtbX/GUldVJV3JtvlpU6Plm1v/7OIfvaphFb0Fpv5y1rsdee12ZrZLGWyxP+su59g2X70A+P2jc39FllfNIuWFS0q57YYRef1q3lU94mhqpWYp+MfbRM0Tk9fokrAJ2J3ogOReZWHB5RldPgzjfmrDxes7v3VO26B4fsxEVmzzx9rrUUG2xsomT1NeFAafGnKyXdOpdinuaXINUdYerFT3zUnxSfipAaJwGUEOXCzaY/gcfJ+fpC11AbER9tIzwz2dGvoJPPr4+F2XWkMtNlM3+C8IMn2g14Xuh35MdW4Maf0uFLUvwAkzGPXsbpByDVm+qYoSvREeFQqClPxnmVBn8Wldqv//SrK+wsu2P0elL5oEWq3eOY0Bpy+Vs//JGPrfvyV6+Zc/oZp9v4mFYmWtanY0pYl2984xt/KOvxhaJpCBwqO1+XObpOfuMb32hrb29fJyuTtGdKycqemDwshXvNsmXLJmTs1LFtgDWr8jTogBzlawpv0/X/OfittlAfeOCBeatXr/YjVr5E10DXrGlvfcub7IVXPs8GR9j/CWXi+6MInITM7zpny0FklzQAQQtB9KAPjOklNTgQcqwhNIOHI8ixK6xU8rrCUjrKy60wBVHcrU31tvPIqL3pi4dsb2/NWtsb7eVa9j9nfYut6sjZQ0dq9rav7rDbHxi0c1Y326u1tL/0hFZrKhb8BdkVlLYPCPYxZT2jWDE3MjqdduqHtgygj9Hn77TUROLWNMMyJ7tG8TdsHrMf3T9gqxc02DNP6raV8ws2Ua6pLpWkLnimH83nX6rDBzHtJNUrORZccTqtWopS3nFQnvoZzDxkQB54C67wA/4fnF4nAVEMLvkp42meAL/5P0OX6xdPVQJp0/QGBA2JlmOv+ic/k2Dk93j9oN/JydAol19jPzLD4bHEo1BjMo6tFvjc4LyGWPIGnqg3gdcvIC72W7PKBJ5NQW44pfcLix0exxcbfG9WwCkTSILrCbfvXyPbXq8S5SUl+rTOmptaHv3utT8Y+8t3Xn3KGWeeaY1a6hdlmPAuDW4iPfLII7xwZOhd73rXBVKWmxzpf3OoSqHC3t8qkGXK52G9093CFKBMed3fosWLZHnF+1NDmcplCtMPQCN4uvqeIP7sDKpLrsfHftTsH0ecXEsgxeRRnJfx8jyDj2Aj0FyVS8toPOCpgk/L/+GxKVvR1Wx/+NQea2uu83eWPnBg1K7bMmoHJqbs6q/vsLvu7LO3XTrPvvSm4+zK0zrdAj46OqFlNxawKOFNVCKHc4WcTY0BONP9SZlCA0BKvBFffxpc9fk6f08tUV+9t9/+/cZeO39tk736gnm2rCdvI2Pl6SU+KGhnKAsUxOx6qvyXCwVAbuqOgYwjLsrG6GerQRfSRJzzlJC3A55FGMDr5HtcFq8IfCi4gCyNhmRtdlxuBJEC3igbdcyEAfyh3MQT8c+VjZMatKV0/HQCX5BVpMcjSl4lUe70TwH0p984mp4gQqFp6gPxdH1eMIMIz0AEoTOrf4ZkL+b7tNAITyXvMRk5lZEl8zCxo8Q5Hczz9Dh/igr6GROwTf1cKpWWXvzkiwae8uQn9g/296ubcn5on6U7r8fkppKW6Q/JYInHHn9LYEbSf0sAhcoDA2x84wD2bhA6NtS3b9vGTDMtsCFLkraQVQfEEGWHjcfASHfZ43hPZEK5+sxPDOkIb4aHWFe+CKjnphL36CqPpJtPpPiNK2gR8pFSzZ56XKs99eSijYxzWH7Kvrtj2P7wszvs+nuH7VVP7LZ3vGAFR8Ctb7Tke5h8YsW/pSX8bjHLAQz+sISCphmFFtXj8w/9yYM6dh1frbfbtg3ZJ28V78pmH3zhCnvh2XNIsNGKaHV+UTIN5lACUUfgT/EhdlzJo/9eFoCu8Cd63JSU82UvfuVN+QMn+VAi+q90eD0D0bZoHz00Q4u/reuYvEBWp2CGpmP9CRLPvH6/KpJ84KVe/itIv6e+9zL8PDPFCEuK1DSOpfkDDaSpHJZ1ghk+ztCXIMWRZ8ZCjavHoZDhXU44NDnHFzDCmqYkNKXyjkuOml3ZOy75yZv5AfJVq7XGltbWZc+67LI6HvfmBipyxZnUqmQWhbphw4azHn744TdmxX4rYKbXfouATkeAUKjJzzdxeBpj586dLhAIDTLEFaHjbuMxy33+ZWk48iaLBefSShZ+5GNAkw9hlqbCYkBhukCTX4CIh8WFCIf+4AB8ra5iqH72dK96Qrctn1ex/YPjdv/OcfvJXYO2qGnKXvO0FcpTscFaSaUl3MkyAi8DjWtGG/Q81s0GfxEKx3c1AJtVtn+4YJ+9t89u2zJs5y1psVecO8fmtquukaqN1xpVF2/kkoJWnaCKQRptArLmZRCKHOAaHzxADImfoW0a8OvPc6EcMrwzbUGxYXFzFT4vksrHxBHHmCLe+8bLJaIogQMoF2VT3jQJJUi4vX6PCEe3ucvi8NPnqRryp/dNOJ3ikcuU/P7L8NLpLgJuDYou0lNaBolyp8HbQnq0KfzJBSh2ukzahkoO4Bp99thS9CWLLGhIGAJYXVVL5aWLFi8s81pNjk21SokynqChqjG0YMGCqaVLl/5aH7r7/3f4rVOoS5YsqUiQpzi2wZKfzXMEinevjnCIuKlJQs+SCCFDEYaIISQMWsQq03lJ2tA7ik8CGkIdgh3Z3FIlDlOT+OSU3Z9YUbnY68MP2iTcbD5UpHil8BU1Xq7Zip6ive7CDitOlW3s4KjZyIgtbK6zrnZNEErPT3EydUb4p/zpmhmAxpRKPHQxyFDeVA5Z0NLU0CgFnbNvPzxg//ijvdZa12ivfVK3nba62SZkopaq4g830PzBWSzU2bUgViAMngRfAtISnXqTRZ94lWB2Gd9ycRcYPU75k4u8HhvKFG8G9BdAiwOf2qcoqpMKnu4X0mdKzmBIdQD0SfJP59ElI3MaZvIIlIYeSkpsNj7igOncpHMlHQ+KFeWb4mbBbGvxWEjx5E/ciAYjozn1K5tcadCTO/E5+Eidx+KOT+2AJ2iYbp/yygApLVuy9KG21tYxjkoxWTCuUKbcTBoaGmq45ZZbrlKZlVHovz/81ilUKdHzNTjaOCwMIATs+yBMHBLmsVaEZ+a4kARMSoDhyn+/yiIiD7LFgJGdGfHsgyoFncG+E8JXrfH6PU4HyGXCyADG8sxxyJ2obLCiR7m6YJOPtwBPcSYVYUeG8/6J5ovWdNq6VlnU+4bMDvZbpXdcyq+qQcMb0hN95Fe5TP6jGipQm0R0PV3vOKlLZSYbpGCqlleBpkKD7R2u2WdvOWoP7y3by87tshed3WHNjZqASjzZJFppiyYTlJY/7aT/4AJQmtk84fE+ESFpTkxGkOr3CUQwUy6uadBijzqe6T6IXwLPT1DNYuDTjgaf9MCr0poYfZ9bjqp9m5R8UtDkcIuRBy28JvZqo9zjgdebKTmM6tjOCT5A72MdgIpkj9z9XnxWOzPnedUfOfW17HynnX7mXQnqTrqfTQFq93JcwRiWbUDEp3qhH3lBdYI/DIM4pueZZ2iUP1nIDfpx44obWMTDS7K7nDieKIOjPqzv+nyuubOjffDE9SduZLWHcZJAlilnSetuu+22s/fu3bs8i/5vD48vPf+NYXBw8KLh4WE/94aCwUpNS/9ateY3rHgdWBKiaWtRfoBlmvsJuoBGvAPRDDSl+4CrMXg1RFBgLshRbKYcSoBAxKdlK4CiR3DDKQ4nRcld9O7melvZKBp3DdjKrpy96BmLrK2tYBWeh/YldJQLOgNfAiYKXrHJlgN1g7YmxcbeWku+zo5oTHx904R95/5+W95t9oandNjJi1ttdKISd/BBhyIUjng/reoh4KM1gHrh22zeqWkeniFnZpCmdjq9jwHinRfU4W4GnBSlE0+OiJmp31MyvO6ydBJcR1OWdCKU5DeCMr4ncJrkiI+w2pAsa/2fndcrFA5YgSMt0rO2ZVkTX6Zx+hZLpLs1C3FOFTUEeI20gbLelhmgjljhRD2+N59lcBqoRyidBsF0WYWZ+GMrAlrJJhySIZpIfijMyJ6GRD+H75XvrNWrVq+FWsYQe6fck+D4FM/a9/X1VXbt2hUz/G8BRI/+loAEpI4XqlSlMBE0rihIgH027k6eeMIJfjTH97dcASCcmSDO8iOWfkZVI8fFX/G+Z5aJKwpk+q1JmUiyVMMicIuBQQQuhNgHkwrIzyDDpbqBGJThp4ZapWpPXN9hv/97a+1TH73IXnblMquOTxqv2mRATi8nVT45H1jEy/ngFR4u6N+CBmMxV2c7+6v29Q1Dskr77Fknd9pzTu20Qn3OhjVweOwRrIkWP9okKyj21hjIM/XN0BsDzxuGqHneaIdbtj7wQ/lxfSzMxkkqZfA4u3CZ4gBtYmHMJ9FWx6sfCsqrTiRESxyv4/MiEU6OcHIoSf953lDe/iNtFijZwePlCHsdZIOGFJ4GKazIqn+qlwrUJrekM0gKjXLpYZBE47G4fham6Rd4XvEjKUMgyMraQ/+qMs/uWdlukIdzyyo703bSFVYaY0bT8ZFHt24ZqVbK/ogoShbAWkWOOUt6xx13eLHfBvitaSggS3Tt5s2bn8l3ZLBMq1KoCIALq5aFWK3MqoTTIH/sYEdAPU6CD7hFoR+yB6QyRGAjVfW/qnB8Q5+ypGTCG9IZP5U7RvgFCGQoLjJK0eqKb6Bk9owL5tpfvfpEW97VZBO8LQptyiBwUoJmp2sW+DLdaVWa6OdN8cVi3vYNlO3D1x2xL941ZKcvqrM/uXS+Le2asmHVU5M5mwuip2nkmhwkJ7qPhRTHNbmAKEs5HDRBb/DsWDg2TJnHA6fjMWnQ5HQpnvTABb2qG+c0JEfdAZH3MTCNYwYe21eK4J97Haf3uXoC/ywHzC7Lt5tmQHn8pzxMrPS9/LMnSL+5OQvA5fHUJ4d/Nv7wZTTpmtKO5ReBrFyKB6+Xpj6UalZGjiPSpPCavHK5tv70M85cwHbZ2Fh8yoix5fXJyVotLFu27EXK/lsBPqR/W0AK8+CqVavuZ8M8WaA8IcUSnwHQd7TPtDzxPTfAhRshVdAFV340Ikt4UlkmITQuyHJYFiha4rw8V4VZ/vPy6zrHG4MMwVQG3+Njkyz2ryjLoMis1wzSYKEcYs7uWK1cb6PjFVkCEY8lAV2uMMgFvbI6hM2lH3y+n6bKcqqrUdZFSfX88MFR+8frDrji/91z2u3cNZ2io8HKFYkGAwwLpT7vA8hpd6ubULjU/lD+ocTwA5CVrFBvMPtzcsruEPmxyOPIDXMUDvAyoheaZ3ghXCqcwt4n+nH1Z/GpG5xeF9MZ+XB0jPIRTcEMdyrHDTXnocJC4LzzPlXc7LoSJH9KEyr3u/JUGEsSv1t/GS8A0lwCyMc+t64MQfA5D3w4alLUxXnhLRBymd2eltWT6qX8NA2ZH8cEjlMo0uWcZrmUZ3rtRDQoVAdyDt3wI9pEn7BnHJx0Hos/PsHTLuUpl0uVM0497bbly5ZX+QIGfKtqPHFzipelAPfdd99ZqrPHA//NgR78rQEJ1cTo6OhQOtSPsCNcWKbs+fg7HYlDGFEEUnYursik4riiIBAkBosLa+D162wgLZRb/PxMqccxOARCx9XD4BJeP4uY5XtcUD4GGZ1GDqirz0U7glLKgks4dU0/H5gq21BXs8YcA7bOHjwwYZ+5ZcBuf6TPXnL2PHv7pfNsXkfexsuTpj/H5poPfBn22GcLBUCORKvTr+vPOpAEL2YUVNCEP8C5EHkdr3PHvVEP1+gnys0oa5SW6EsADUG1o8DvYcZ9hsfDUZH+FEo0kJzKeByTZSgMgDgvJTyprTPxs3GoD+GZgG0jIEPh9bo/wxGrDo+OMD/xxq1R/ckb+CUXrqiDrMiXcIjGaf8sB/BfIacuKAShexzoU5+kcY48i43iLu/Uz7a5yzyFA6nLrheJuhq0ulvc39evBoUspFUfLz3JFOwa5VtP5v/uEL36WwLq5OP7+vquUAf7fg+d7spIAoOlynm61atXhZCxt4oMIVDyc8MqZCiTuEx4Y4BHHNsG4CSewY6gxmAIZcBVESGNmTLgZizqipf3EZ/Kgxd/csS5POsKHQBXx6+EtD8beSOfW2tKrJOiprZCvtF29k/ap+8etW9tHvZPN//xJQvtwlXNNlqZslG2DEQXbRaa6brhB8CFcNSc/AEpL5DyQ0OCVM5vwMi5+st4MFM2HLqGoklhx4COcNrzBiiCS/Wk+hWjv+gXyrrCIA+KOYsjJ+W4KSO15OkzdAgXTKCMW6we4/HATD2C2V75p8una+Ycv+qhtgCQUi9JipdjkvdPnJCk8pAQ+UJGgNk8jWxB82yavE2z8pGTHw3xs8JoTfnhPjTRPvxRRxablXdDgitBkuU4fEKQPPlcbuzgwYPfPXL0CHdyHbg5lZQpVurAwMDtir4lUv97Q+rd3wr4+te/XnfPPffk2e9xyGSQQTouCxWroauTPdRIim0BDWBJD4POhyiC5tJEyYBQDMSj1MyfUgIH7xn1M6qKxHkkOZXP8RCFflC++Bhesv4k5LMGSILHi/NBJ9zUwyODaSB5G/SPZ7bzWk52ypK9eduQvfvbe623d8BeelqbXXlmj7U0mQ3zkTwRU1Rb2aWdqued3CAOpeQWoq6MLVdGj23HLJhNo7dEwaAxwuCNfVMwBlCGYoGP+EgX9bPwBy0JC9eknChPtmS9RlrkDes2lYOvKBJwR/7AH5alT4AKOTLoyZwrXApk8Ng2AyQHHZHmk7LCCS/bAL4VAP8yM9Db63R5KOihDR4ljI40Lj9b4wwknsd1BjfgN7KIR/4ySP0RvAjFKpPB8wZwnckPQHKigRUOfvCqfW0N+YbXypjIUyefcEahYqVyt58bvW1tbbwLbfbL4v/bQpLA3wo4cOBAUbPlFNYo4FakBD4nZdPR2el3LR/ZssXvUDIzu6UlofOBlQkoQuQCGn8h7BIwMqFYsWYpyyAkjX+Z+MWgcoUU5RhsjouBNT2QlKa4ZG0CqW6AuBTm6ot9BkbaePMigZdvuDc31ttwrd6+fN+QfeXOfnvmiZ329qcvsiVzm2ykVLHqZNWPUaFKQ++AoyA0BKCN/VN44P+zH3S46jmWFveqTDZ4A4dAF1eUHq3yMstd0anM9LKdNmdbLLDdrdJMkStz8EP+eK8peIVHbeYcaQCiHAoz+Bb9AV2Jxqz6aUXqYaqhbVk+cgaPqSd+CVxJQtwsmMbtdUYY55NbVk/UTF9BE5M0VyqGVfKDkmt4FK2fkjl25/ky3MfA48RFfY7Wcfh/OpWs7oRbV6dRneVbOPp5UtZnqTT1pjYlGsiLXPPzfIrmsdMF8+dPrlmz2vr6+n2VhkLFAbx5Stbq6fKe6RH/zeG3SqFedNFFL1u4cGELnz5JwDKLI0wsTRDufl704CIGZANZzh8TRagQRv2SwKEQyO0lFMbHwNB/j/PhJ8F15cGVQSOrFMPX45SrWuOje4Gft+T7vpX8fjrgMQOYcBJ0sLN4jkGEYqxaVRaphrMVC9QzZd+9f9z+/oeH7aDM0Hc8Y7694ly1vaFmE/+/9t4Ezq6qyvdfVbfuvTWPGSqpzBMJSSBhFGQQgVYbZVRsUdvn8LedaP+2vrZpW1FR0e52aBWnp43aDqioPFBQZplCgEAgBIiETJXKWFWpuerWvVX1/33XPrvqJmK///s833smlXVr1zlnD2vvs/dav732PvvskyMPsSikLaOTilSJlQl8eY5QXlbwnfX9QZeF+TCfUyYBeXOduEioGGDmC8PxZmgp3/BAI8TT3SiMqRP9KKfuOSUeWNXlmazAv1wWs46V5VajUURNVbnOs1ZekfEtCivLVdZs2iqrslYl0zqVDiAVywMIhpJQb2FqIPhTR5RDoQIdwI5HQPFFC/7HlJTFrXz9hdA/TgEsQx6xDLFOnFcSRpty66yq4CWN8DBTXrSlrsO0DFHCaMhrjqP6ijjiCNM2XnN+zf+YX7w/98ePEy7F1x9UJhYxFNPJN7ln2oSOJz4UI24o00Ek/ni5par0bs3yNzY2LEPk8Xw+J/sgfMoEgwQLlWk19Kqvr69LHP6PfYrk/yZRg5OGBJbTe3t7Zbil/Jv8Ovf39xFsdu1niL9q1fG+85Q/lU8sDBdkCVAEt3Eh5lw9ss/rRb8iwYbiNeQKrEtXC527BYIOCYTAWZf2GC9JHyly8XTFYZ6n8vbvrcsyEFiWZVK2pXvEPndvu/36qf12zvwye+cZ9dZcn7bOoVHLFwS5o6WWkYaU10gJMqW2de+w/W5jzu7bMGAv7Bkw2a6+0cpogU2IqQMAirw9U/9RjoMBPliPY6WpcCRMjmqDB3N7bKKRzZQJHAWQFRVWUVntm9K07d1jGzc/b4+sW29PbnjGfnHzLXb9D35oN//6t/ajn9xot/7mdtvw7PO2fcdue/jhx+3BNWvcuq6srhDwVuq+yzwvr4uiOodiOWObAV7AB/XtHWYSJ8aNrpj8yhMnTuTp5GK7x3wohy7G5QUAJSajk7gpS+BOnQRLNvAN8TiUlqqjoUlZqUFny6ki+Y/8lCZwn6AXKzfkbBOs5G6RZ/fHg0C/JNIf8jiUm98jceCj+9OIrLy8ovzMuXPnauDHc4jwwgzDfcAUUNX1vC1btvBg6oinUIuThH7yk5/88POf//wVK1eu9Cf69KRh3akAdWDQtm3fYR/++7+zxQvmK8wnFt1CoJLCE26sC8S6SLAQPnl4LJ0i/MSbqNrkibHIlU7C5sMu91GolMwfRuADC9ZecUpceBdRvA78OaInEmqsQv3xBH+wMGab9gzZLRriT6tN2+tOrLOptbwySll5wRBLZ9RBLa/zh54bsFsfPWAPb+6wvpyAU2Wtr0jZhSc02ltfNlXWakrAlZexKkXn3pO8vayJUuEX/JVeZQw1pivVBfWXLq9wv5w6r5zqdc/+fdbX32tbd7Ta5he22sBgv23d3urLbcrLq5SmNHyPSOn5KoBbOxXBamV5UfeBLuvq7rQF8+fZ4kULrGXGDDv33HNsVstM3zneNwKnfEwJJHVP3bk1mLSf44uXOVBxXU/UL0x0ckg74M+9eyYi7pl68Khy8aEQPMO8pPIVirJNYwKxCqNuWAusbov2E7H5dxmWIhasZ01sRlCArPiIF/fDlnoOzLpGnlxGk2uIONSTskhaQqRwaPw+SeML85FjtaF+BMVwz44yFMcPZ+6HdxwFVFXX2Je/9g11dGvZK8PbC2AlHu/4NzU1jbzjHe+45PTTT7/FExyhJPmdXBtMr1mz5ocf/ehHr5g+fbr3nCyVQjLS6TLr7OxyAfjw33/Qh518bAxh5QuNPkQEUHUkDgIbllQhjAFEXSVcqDkJVlJ4IKIwxY8Uhs5BgImMMjg/nXsani4pr+jnaZIwLgEbpB3gdaXFypUSVmuEvnFP3n75ZK9VpfJ2+oIqO2l+tSv7kG8cJeEXT5S6qlwW6f4R+9pNbXbP4x2WH+q1YWlP76DykbU4VpWx+rqMXfv6WfaqFQ3Wn2OYLnBTfmKgcz/4fUMOAMrHlVt5oMwp1RvD25zqsbVtt7W17bLf3nm3DQpQ+/r7rF8jAubZGA0w1KwU6GZk0aDk3BcKSRvBe6BvQGDMJjbUveKrA6Je+3q6be++dmvb2WbnC1Df8LpLbcG8OUwLjBXyeVVmMr9KmQE87l+XACsYltKN4PAdU74Oisk9hPajjUigf1w7s9AefkyCSed54J+AE50kbR3WhhBZPAWYqmEHUKAVQC3DVqac8KJNKRhy421MWnIFoElJNpwrL537Ayf9/MEnZYWSIx0RzRPumHIm5RBx5p2LglyuiIIgQzp4XOSUn/LwZwS4yEuM4e1TQLqPqqoa+8a3/91+e/sd/g5/8UoMLNWKioqRt7zlLZecd955RzygTmj6JKDNmzf7HGl8KKUK0PC3YBkp83Ahb2kNlSurKlxQXdhSUejkJDv+tF4XDqWAiAQMgUOugBb0ifAwlweF+MXkQiovFkm7ICsqYkk8Hxq64Co8Ue5oAUIc3MYhMykhT4vLGWaVldhtmwbty/futqmVBbvitKl2wvwK65ORncsxTym1dpAYUWeRtjue6rZ3/fNG23Wg3z729tn23Y8eZ9+9arm99/JZ1lRpVjaYs/7hEdu0a9ALhyFTysMpxqDiQ0EoM+T3E25cw3mmHDJetvb2Tvvt3b+zT3z6c/bhf7ravnDdN2zz1u0C50Gbqg5t8eIltmzZsTZn9hybNm2qVaje+UpBeF2Xece8RhF9/tIFWbJQnLlI9l3I6bxMZWlpmW2rV62Sdfpye2HrNnvX3/6dXfuvXx4azo3cX1FRNeRtocShzuGtOlVZaZ2UKt+H/dSpXPG0TSTihrQ6T+J5m0GKxxw3DxY5dy/FDe/Uh86QryN4bjqyVwK7hvk8swQmvAWFHBIn1Cd5cyTPOPoJNu3EKIAfcQiHuA4xEpfki1ULp0DxGIjiJkV2QrbjfVE3jEZiGULEkG8QdJy8qEv46g+RrSzPekdER4iLBgGAumPHDneTgai/SUMC07GCFBTlZMiPhcSyjrDmdMyHK65QdL8iF175uyLigfAkDsFC4IjvFoNHKKaQ1vmJOIfcmhHhDygX5O+KqqE118UEGEAOrkl6ho68yVImcCmXPu7uy9uN63rs4a3d9pZT6+1vzpxu9elRG84NSV0Z+gqcfCg5ZlXprP34wd32ke89Z8uPqbAvvHuRXXxSs62YV2+nLWmyD106184/ZYoVBvKyeGX1Vmq4XVrAuCLjCTBJCOCgjjJlWaupqFXnZHb9f/zIPvnZf7GrPnGNXf+jH1vb/v22+JildvrpZxifypg2dZrfC+3AK8B8iA2lw6LDIq2rq/O5t0wmfHudeIAWUzN0hKxvhKgTOkccyrt48WJbvXq13Xv//ZmrP33t8d19A5lsebnAi/W9oazEg7gN1bb+x0bTvVG/SVuNH6FY78m5t58u8I1tCRGNd9iwT3EBPIFK+UtWHJA8EvWIVSmfJBsOESyDX8wz1C+Ej8uS/sjXgVPHKBfxSARPoz/PTj/HP+LLeazi+yumJBwXZTt4Uz9+6hRBI5RNdy1ZqaqusvaODi9TfMrPCzTomdq0ZMGCBX8k0yOLJg2gSijSTz/9dAal5UuKiZ9bPPnhvCvmtKlTrDyZ+3EBTwQYZWR4y+yjWyRJT82AMiiCKlLKGuKHdOFBRBD+IJBYXQBcULSgjOKjePAeHQmfKFEm7o0KopheAFdOHZQkpXyrymRxSinv35a3L9+920YLw/a35zTbqQuqrTc/YnlYlzJvmRL4CvDSQt50qX3pNzvtM9/daX911mz71FuWWH22wg4MFGx4cNS6BkcsKyt09fwaS9XxVcsya6gWqHFPKg0/V+R4P4CE6qWquk7D95x98atfs6uuvsbuW/OIdfX2W6OAc+EiWaHHLhdQVll/X6/AcdgBEUWDsGRoCzo12oX6Yc6NDydi0fD1TNoF4OUhoteviB2NWEtMWfCPax7hffyq1aUbn91U95GrP1HaI7DOKK9Q/xPgE5e2QX5f+Cft53l4fEII5zJcR3JwUkhsyxDGtR8SP2KGOuM6rEkO/H21h0LVhBNEYrLGk6E/XsTn54wjX8In8o0ult1jqm1oH8roskUc560w5DLhV0xkS3E8jUdJ+I27CT+sfYh8AU5ZwxvLs+XPZdNsgxmmTtAH2oj48+bNG1yxYsWAJzrCadIAqhT0+N7e3pf7GlMJAsrMgw9cr5Sdr4eq4ceFU+IzLngOphJEd5I8nAOoY2I4D0IsDxwC7IATBD8qFRSPpOHHE32fA3NpJq3+RpRPYUQAQzp4kJAnwikrTY/Zk7tT9pXfddrG7T12xfFNdvkp06xGVulQjo1MlK94O9yPFaw8BXiYfeHmnXbdf2+11/9Fk73nghYBc8GGhLylpWGWj09Yk2dBwDuWSdmQLEPexC4bhU+Y46M+vPzKAwsyLYv3kcfW2VUf/4Tdds89VlD4nPnzrFHWZFW23JdE9Xb32MBAn98gyke9w4PP0PDZ7tbWVtuyZYt/KYF9FLBojjnmmJ6LLrqoV1Znr+qpV0DZOyAm+2XtEu+5557zI/zmzJnj9QugwrdKwHzSySfZxmeesc/IUh5RPWQFtLHeaRN/CMhDG+oalHFLOxDhOJrW1wkn5w66Oufa1xNTqYFl4C2ngbbqEzDUuQtHiOK8FR7zwM+nSvUjqdPEiZ/ikAkfEcmXtHAMc5902MHijuWNxHwnnSCrByivp/EcuQzthyMJbvw6KZ3fi07909WKMMF/Ipz6jtdBjsd61DY9QxoV5eTo4IgXR4Gq710C152e4AinUCuTgL73ve+dfcMNN9wpYSibOXOmCwUNj7XScaDDBfCfrvqwrKUaD+MnrfG0CFR4N5vqCn6CNgfA0PNLULEIxnxVqAsZUQOfoEik4kHWhIAGvgAq83n+MAbrQdn6hhQpHlDAm7zIH8shZfdt6re7nu+zE1vK7MLjqjXUzlrfkPJFxpUeFVJRlF+ppcvkKSZf+2Wb/dvNu+yVZ9XbF9602MpSZb67P9lhOo0KNPl4H5+A/sKdrfalX+61mroq+/Ql0+yiExpl9Yqh4vLRPobK2apK29fZZbf86ja77fbfWFVtnS1fvsJ3G8qpw+K+USg+K6ObdCXjiwhxE2IszpaWFsBwv67vU3vkTzvttBJZqyUC3Gc0RLxVFk0JYPuMgBELViCaVYf3BpW4ac2aNSMPPPDANFm1Zyuf8eU61DsPGjNuNY3Y2ofX2sWXXGLveefbfFUD+bNTUgCiUp8DdQtct0e34u2sSnErUSMFQNTbUkRVEa4m9I6Oeg4rMgBj2lFplc6nR5ROf0oPgBEKKY1Xo9pZbc2DTq7xoQgeiZOSgmSSWOzRoFSIUmDgJ5wyxQSR3C1vMaJs5En5U6PhGQHhyB/HKHPj9zPOQ2klMEgpvCJ50YqIdLRpBFTknfJkM2lGF3d/6bpvpn98ww1nnnzyyT5NA3+mbp588kmm0kauvvrqS1atWnX0Kf+RQtdff/3XvvnNb75LjVvC0BCLJgoXFtJZZ73U3vaWN/va1DDfJqESoLoIU0vIjzxdcPULS13k6QIfzhmyImxBYaVyCB7JSYMwosBuGQXBJB7q6Baq4oUHRyinQK6Ej4uMWQUKIvYdQ8N27+8HbHtH3i5cUWPLZ5RZvlBqwyoH8Z1gIhWiHJUCzZLyUvv6bTvtC9dvt5UrG+xf/5/5tqAxawOFoC7Biva7sDIVNC3r9+pfbrEf3t9n9bUVdu1l0+2VxzVYX15xZO1mxFNDO7vjd/fad3/4I5U8ZdObp1tdY4PSltmBji4JVV7n4cEE9cYTeIbuWJKyVnaq3jeeffbZo6effvpNp5xyyqOKt8ELnZDuf0KrX4RUb17ZHR0dNTfddNMrZOX+i8B2LtbtokWLfA4W4KR+6TA3bNhgy5Yusms/9SmVPWMj+ZzXsQOIGBUDKsTbcsw7A4T+tpYIXg6AOqfLxJ8vMFB5LF8ihDDi+Yn++fk40abM5YhUfPKAX5Kll8fTOeICVvALgMrdFnOCL/Fjebj2pVnOQj+FsXLA4447/U/ij+flsUM4gErX77eb8D+Uop/nJ/nycznaXdbnro9f89nSh9eubWYum3onPjLw7LPPMkUzctVVVx19yn8kkcBroRq4BGsnCoVbkDrn1dOW6c1WEMg6uUJJXJA9Oc6JN775CQEIug4oF3xiGBSPETA9jRgBppG4xj/EDMIZ3kAZMY3cZQ0WrKp00PoLg3bPln774SMaPsn/b06vtyWzqgVygGlISTnc6cc+AhVlJbZ/eMiu/uZz9oV/32LNM8vtH6+YY4unZayfYb7nC6AHBQyL4U1W66j1DMoeVvrqihGrr2HVakE3OayhtDoh8f7opz5j//b1b6lzSdu8BQtcCXu6uuV6/aFRdXWNz2UyF7rhqQ0AXP61r33tZ6+88sqLfvCDH1zw61//+tV///d/f+GZZ575LVkwTyj/gpxwKTju6D+jJN7YlClTet7xjnf87H3ve9+FV1xxxTtWr169D2soPqSScPu9ySqyJ5/aqOH/P7tFWqoyUu9xXtGH8qoLf5lC4b6SQ87bptghK3JumXmKiHa6xos03tZiinwk7Y4jDvVLeeLcuvsXk4Mpfx4xlE2OWIfG5ZoXT3w+H4I5yXWM6d0RlLjxOWOlDfyS+8KRmL94jx5+MEX/8TDPSx1MYUQdRHrmlClNzZVVVR4ep1/o2JCJ5ubmUrlQoCOcJg2gSsHyKBmNzBFARfF9+CRlWLhwoQ//ARcIq5O5tiiY+Pp6Sx0RZJwrJWE6BmUJaTiXp1uenk7/gvhNkAu/81Y8LGIfOoqfxnh8TC2bHbPt3Vn79t299mxrr529KG0XH19n1bI6Bwbzzg3LlLlPFMGdAC+tMvTkS+yaf1tn3/vmU1ajIeRH39piL1mQte6cmlu8XbVUvkjcx2jJiA1qaM/m1ShyhSyPSo2PR3TBWtx97Qfsa//tO/bAw4/YcQKpJUuPGbdEYMV9Y5Hs27fPh+nd3d3Df/EXf3G3hnpvkvunV73qVTdrSP+U4gOg4zsT/a/S7Nmzn7r88su/9+EPf/jO888/v2vnzp3eDhDtwhzeWWefbWsffcTu/d19Vl1VE9osCcdB3Ien437G2ybQQefuglWqSg/p1Q+wxpRpADiHB2ByXCvcwdpzTMj5i0PMh/SJf9EBTuOpYjmdknTONTkPTh66BSxWcveoOigkxJe/8+EvOU+ycvKyiGJYdJHitcdL/FVnI0ODQ227du0aA0jhEMtD3QPEaqMe6VevJzjCaVIAqoSgYseOHeXFDc2TYsCVtz06OtttcGhQwhEWmft7zAhMIksOuvy5N55cTFgdLrUJRQF0q1UuCp4rlf4QbrdyOE8sxFEpY9ygJCvrUKaUrdmesx8/tsdmNZbZfzltip00JyurRMPYgoZSDPFdacOQE64u6OLH+/jX37TFbrl5lzVNrbK/ffM8O/+46dY3qDtjmOqKLqIISuPzZuKD5cReqIPDAtNqFuaXWK7AQ54Kyw0V7BOf+aw9/Ng6O+PMs/wTLH290o+QtdclS9HWr1/vD5sWLFjwyN/93d+96dprr73wuOOO+6nuMRnv/u+h3t7eBllA9ddcc831J5988lbWG9NZAvLc48hIwWbMmGU///nNtm3HDisvr1ADcf8qftKOgCnOZYSbUiDtztDal8UpHyWRo/40ulE6xAQF8uZ3meFcsdTuDPH94ZRcgDePlESmOhQvkZswZaT0SZmIlhyKSOF+SI4iyhrjO0Az/aMOOd7TeFQ/DxfxGJlHefU4WM/wLMp5PL4ImS62YMmzory8oE5s16bfbxqdOWOGv5zBKg4MFgC2IONFo8KH5Xe/JzrCaVIA6sMPP3zGo48+ehpAikPRojtwoMvn91pmzfJhlCsGAsXfuLAF4EPQUA6XO5dAwiS8+gWrZEIQOUugy8mFUXFw/uCDn7Jj4wp/tVDX2fSo7erJ2XUPHrCb13fbBcvr7bUC00qB28CQclbZAGYfpno5yT6IP/O7POwgHgbgu96zxL765ZfYFefPsnx/QRgdyuJFxiWK4qwUxq5NOT+WWkNF1pVTBVW58/b9G26wvR0dtnz5csVniJfypWbsDtXY0OiWKU/eWRrzoQ996Ctf/OIXr7j00kt/pjz6PZP/zSTLt7Orq+sdjY2Nn3/5y1++g/Lt3bvXy4VSU/fz5s2X1dxrX/rSV1RXKUszVwrwAXnUQfjnR05pD68hXfgxAksST//cL+7D4FOkHOVCeOCRtI5+CViLTeDHvxCPtnQJ0CVTxP4gi3xpY49CZMJJj19IR1lJCQH6hCkX9/OvPiCBPosS7it2GJHieeAQ8oIPMhCJdMVAOu48FWtJSjL54dySgcHBUlZ+FANupP7+/j/pqOTPmSYFoPb09PAkuJy1jggR1hRPg3kK2dXVbatPOMGaGhuND41FeUMkosAFAAtCBSFMvpSKa4UVWzdRmHx6ABmlhv0cXglznROXt2d4n77Cr0fsoS15+47AtKUqZR86p8mOn10pQChYXjzDUijlB5oHRPe8YtlcjQSIzLO+57Il9vf/ZZWduoRPvQj8PPSPkwM8vGQpl2dZekXZKmwoX2Kf+dyX7KZf/8aOW7HSgZQ64IgFiGMpE3OX8+fPH/jrv/7rD772ta/92+nTp7+QsP4/QqrLkXnz5u3Wse2kk0769Bve8IZtrCbgA3Gsc2VjbSymltktGvqvs1/edLPV1NbICudJ/5gVALTYtqqH+NCFNsL5ucJpSh5ieZOqNTwoaQuexvunVHTOCxpwS/owBQNzEVB1JkD3jvBQB88Y2/P5w3Yrlks4YyWWlZJOMoDFqzb0VSc6dXDTb7wc4+kOPoeIG+W7mGLZIh2ct8pYVtY/lBtaL0MFa8RD6MjQLeZPmRbSqOXQ2zhiaVIAand390pZML7LFMBHg3OEsCznzpuL2Pk1LY+gcBwXJACL0+QyPAzQcNDjTSijp0sEjqTOQ9IMHx/eK0v8ylImCwmFGbPKjIasoxn7xZPdds/mLnvN8jr76xPrra4yK2szbylpaAlTEfAbK7jF4cUgH16NhS9cyZAAnQIHuQGzYVmmPJ2PNH47OjlIUfzmSnxzlYpy+JZaani3fff6r9n9jz1hJ590sliHhwyxDlGWtrY2t0wXL178yDvf+c53nXfeed8IDP/v0dy5c+/4m7/5m7dcdtllv1KbF5iCCPcqQNR9rTrxBPvxT35ut991j+41K+CiMwIIIwiqLnR+aB0R5nPnuiZOCOPhC1/jourVCkXtD9GhAsNMD4SpGQkAPWyx8/akxXDi6d7KnzIoSdJCE+QewReWlD0koswCRfHxso3H0nG8vNEnULH/oWF/cC9F4X4nKiOgqa7hjp072yolE2Wxw0U+MFo4Z4TAg+DJQmqJI5skCOn169dfCKBirSAXgAGNzrDVzyV6AJ8LkQTFJSaRnyBH+Mnp3Oc/nbhITouoWBAJDoCqI9ohPulsyrbsz9nmXX1WXZ625/fk7R++s9G+8vM9tmp2jZ21JGMDIznfYo/lL6WsS2T4JqUpKcmIQ/LQK+EdzuAfCiOd8odTo1L2gkLDOkbKxDGJo7jR6UpHHcQrlZdS6/5rqsZs8Ln/brs2P25Lli6xrDogLCHmxqg3OiQW5evY+w//8A/fv+qqqy5/9atf/R/O/M+AdL/3vfe97/2ryy+//C6sVKxV95drapxiNfUN9vVv/bssp26r0L0wXqcu4oNG7/mKVMPbUEd/U07WaxhME+B/IXrSENTzeN2qzaOVCQfiBuDzmJSTk3AUE44EuV0JH4JDlAmCradP0hFBjezz6Tg/jzzxI3JIAMCFNodHwkQUz2N5Ir1Y3HGSF/HLMqn2pzc+0811BFRGf4UCezCUGh/EPPHESbG3tNMRD6ii0T179uRZn8j8aT6fU+85oMZnOCILY5TlQTVImwtAmNyPwhiECXlCeOiVXYTxU3zelnGHBZLEg/wAeIkP/HThQFedzdjj2/rt//3EevvYFzfZ9x/psw99eZPdeXun7R/I2w1rO+3Z3bIoM2klRX2lxMrX85Ml49ulKV+d6igAhHeSZyR0gt2LGFbSN5SOhUXeYas1HPdEJD91sIDHqIC7RHWSLklbeu/jlul5wRYtWaailFsuP2TdXV3e+TDMX7duHQ+iul7zmte8T8P8ty1fvnx74PbnQ2qv/ksvvfRzLS0tO3k9derUqV5+3uaZOWOadff02s233W6pNFZqqETaL7aXW31eufRQtCO+odMFJEtRHdUz157c2x9gpnGSzplYCsNFYPP+mmtvXRzknHUF2BKPOIorXqGZ4MfUkvz9iJzywA1TQI4MRP5yAW1L2dyRWeJEQZZD3GKKfsVhMW5x2LhzH+UlvrrjVCqTLYmfdaHzAlR57ZTOh3NZshPrBY9wotaPaGptbX2pGnYZVhVPo+PnJxj+8fSXDaZ5MukkSXGrT4KSzD75z0dUiTC5osghVFG0ggUTwlmP6vtx+g9Zlv9o3rLpgu3s7LPPf+dZ27r5gD2zrc9+/PA+66tMWWZBjaUq0vbY9j67Y1NfUBjsIfFjjo+jq/F43iGv6CD8iyn6A6QINQrAwc8ZZoZgGUbwBWpHrKI6bYvUt+xd/1tbuWK5wLPSCvmCWxtYH1gbvGMPj5e97GUfefe73/195RtQ+s+QZs+efY/K+e3h4eExFJ3yszSOe2punm7Xf/f79tzzmy1bXumtBWCFOhWQ+TlA6K2ocwAkGR14XScVKKJPGm8bJRo/149veqFlZUJSwJR0zhKSbDg/cocdfJLj+LC/iN8fOufm8fxCf8itP9CCK8bBeNzgiinca3CRiv1ezL+YCryqXBhbmc2k5/JAl/lSCPkgL66le2Ma2bR6wCSgIx5Q29ra5vT390/HOqWhAQfmAnNDOevX0GTBggU2c+aM0LPqh13IAyc3KREgOYS8WMiik4gmubhK+BErFkCM5yiHImt4XGYPP99jG5/pt5KKKt8lP989YK8+u9nOP61Cii5rWQrwdOuQDQ2wU5QAn3xGcFKs8LTD78FB0dkGZYvnEEJOONchHnE4opyJoQAr0nJKepWzZCRjdemUVed/b7VVZumMLNPE2qAzIh5vlLEkSVbpnRrm/yQw+/MmDfu/fM4559y0cePG8fpiaD9n7hyrb2i0H/34p6qEMvmHYXNENKZZqL6xEfmDmDr3jbzHW5p4nGElhvr0sKQ95KErumRmSMObVr78KrBIZhV0khxJ50/quSSK0sdXSoNFGsAV4hjPIc49H45ymAOUqoibpx8vmyjyiLL0YnRoPpECH4XpV1aWaiwU8tXIN1HpeCFGA+gcsjM4ODgpPn8CUdtHLEkY0hs2bDiVebQpU6bEHlNDkIyH72prs+UrVlhtXb0sQYl9Im/+aqGEA+c7BL2IUI1TInTFLogbQRJWXWQZag6X2LP7B60gRU3xBlJlqe34fZc1pkrstSdNsapKxR8utWd39NjubuVbpiG7azQ8KRMKHs6jYsT8IqEcxUoTiGs5N7M5JvdFvCQueCtOVhhJ247nn7Jp9Q0astUKcBp8iM+DBYgHUKeeemrnG9/4xquUT4d7/plTfX39gde//vXXzZo1a/fvf/97Y3NxNlDhCw1z586zNQ+vtcfXP2nxLZ9A6rQ0evFGdKJ2/CACpkLdEZ00E0oUEkzwCfXrU0V4uX90EMcQB2JcgoNiVD/oIvKkfaN7MfIwP0MOQ5qiLA6iiXK+OMV8D80b8r0txqwvlxvu7unuaWZtLw+pCKcDQGbYmlE0VldX5yeTgY5oQBU1yjo9h11vaGgAh8ZmlySIofksWaf+lhECKLkBA6MccsDfL6PwIU9SEBd8LBeRD/m9p3f71q0FBy3ZmWz+/Ez7sH3hjr2Wk47OXj7VRpuqrSSVttKBvDWUjtjiqdVWXy2QPzBgM2rK1LvLEhXwBjBHQWRJiOGY4sI4CjbDdZ2oALEZAVTKQXFDPO6X+VRQk7d5gnJF/5iOFQu8Mjjou0OVl4cdoXg6yzQJ8bA0qD9ZHbeqc1qfJDwsaNGiRXedfvrpX0MO2Kuhqqbav8jAxh616jy+873v2wHdN5u5lLIhjkYEo76bLNbliOV9Plv1FyRBZ7R0ABaqH0OThfxxqM06Tp/blPOvF7iv2s97bPEoYZcGRhrIpNoxNFmYixcz3xeX9o0pxTe0p3gqeQC4UJZIUSYgysZ+rD7C8QTFPMJduMSr+b2PxcW4Io/j8uaXKh/+cnQMlI0y6leaKi3PlKUHKyor2hjh+cO/hA/nhfBGYuGFF164M3A68ilq1BFJ7e3t527fvn2+L+9QjxoFDrnBegQwpk+b7nOpicg4+ZrPEDWAlp9IvJPhDMCCQCHyLG4nqosYfHkYJKXkFVBpk932VL996+4Oa6lJ20de2WJnnNggcJSasgRJhl9DedZqakZtbmbUTl9Sbh993QKbUS8Ldlj5JCN0CkZelMEvk/w9YwotjQwKoVLgrXiAIEdXDjyJ6nEOPsf5/Uhp0BXmk4nR0dnhWxsyPUL9YXEAqgsXLuwSz8NukfYxxxzz2Ny5czueeuopt06nT5vm7Tlnzlx7asNGu//++60aKzWp1wiOUHgtGM/g43XoowXqjmOCiFBSpxMUuXCmXxQsndNeE6EhZpJFOCYu+pHXi1FsYxznJIgx/bqIQplpb5WZSO4OLnPgRdZFaYv4wBMnLmXqiVeUlqRq4MdeGAODgx6H4T6Aqg451dTUlDykOPLpiAbUffv2PaphXiuNT+My3AcUMlgmtXVureza3ebfNYoSOC6YxcIkQg+CLhASwtjIJMy38jAq7L6fNgFPusz6h4ft7t+329N7c/aOl9Tam19Sp2Gl2eLmtJV09NtY37Ade1yjzZldbqXDI/bev5xlH3/LPJvXJMURr2HfpzQoBtapW8Pju1+hQKGs+u9l8XJ7UWjSCT9XHo8XFCECbaTAQXzln2Nz6kKYEiEKy1+oM9KwgH/58uXdr3jFK24MKQ8vOv/883/z5je/+V942s8UkNeXHMPxmTNm2sOPPGp9/QM+1UIV+1dHGQ146qTOk3rloXqYBsIVgekhVFTNInjoAIh6G+mYeKkg/E/aBX7FLtAErxD3UCJtcbv+MeKeieVyJJkaP+dYlB6Rw0FM3xPHVxDIz1cueNyxwdzwcNuu3btq09m079oPD/KgE0a/5s2bt/2iiy7aGzgd+XREA6rAZGllZeWM2FvS2FglnDMkYe9T5gjpXV08JAiHiit+kTiDRxju6xqAk5ABWgy1efAwKgv1+b15+/aDB2xXe4m94/QptnpRvQ0UBJL5Uls2M2tLW2rtogtm2qeunGctDeX+qebVC6ptXmP4FhDDzIknyjFvACAomIMi5iQlSsJRVIqKFcNKA8rk3txT4qLCcMT5vRGmX7a8wh56aK21tu60qdOmukJA1BOLtLFQlyxZkl+9evVhu1HwjBkz9jIqiZ9OoXOlLufOnaP7brOH1z6i+052+Kdu9ec7c6lOqSonjnKhJqMndUr9JheiUNcBqkJ96wRASiiCVSRi+i8ySfLBhbxD2Hg5XoRCPhN5/M9QcbrYCUcHxTrxPJA/We2y3Ad6u3vW9vf1jaTLVJfSLd5GRKdYs8xR16n+/v441jri6YgFVAlA7dNPP/2evXv31vI9IkAVUMDqSqXSPpw968wz7cSTTvRhbbDcSAlSIjoi5orkhwNE41wS82lCPp0HUOKX0TCeQdCPHuq2a2/eZQsbq+wNL62zpuoR62fydFQW4NCYLZxWbl/48DH28bcu1Xm1D5MKbPicL7FNbQO2u6vgG5O4UPvyq5A3BJ6GxeeEKVd2VPF5OF17iROnG/FSUURuR+HcH4R+BDdhvbqiKmK6vMyBlDWOYeOYkA4/rnkxQnTYKoeGn926pxxvT8VO1u+Pz6SoDvbs7/DldNRhrCPm2ZnP5usHgKtbrQiKCwstw7wmchDmNyFqU12rOlie7id+iu9JFBInL9nHgWNIphYQA36Rv7cRfuMuzOPCJvBzhkXhwRUTHSzteLD7w3gQfoRDHGMcjjG/4qmzdKY8u2Nn66Jde/aWAKACVq9X0iIvrEXt6uqa/dxzz031BJOAkuY+IqniqaeeWoTy8GAFoeApP1YJAtHb02MLF85XtCBEQUQkNJIhBBeIch8EScDqQoSA6Y8eejRVouG90qkGWTLSM1Rm1z/YYWte6LR3nFVrl5xcZWUKHxpWHASSIbyYp0vTNrtew3zp6GCOudoSq0qPWd/osH3q+jb79Hd22O72vJWlxvxNp/Agw0tGYZR9UDIuOQCwlM2Xa/EqqvJwwFWgzvwuwsMMzgIVKws35HWTH7b58+eqvENSjH6rr2/wOWbqrOhDeo8rQXtId/jRwoUL73zFK15xJzLAVEZY2sObUvQ6Zhue3uifw8FfVUfN+I8z2hC5oJOjXgPQKZr++dwmAEmjiEJ7SLm8yYKfx2eumzYhYTF5x03kg/2dT5I+EICuXLxzTPx18LYucsUUkhf7hXSHxiu+jqAa/cL9FG1NKWI0lk6VPrtvf3tLd09PKbJCGKMZ4gKsjG6ampq6NOw/+pT/cCc1bJZNGVgmg4KgQFEw8gKPgcF+X0qFv8QwUZAoVBJanUfhCf9FyTXElx55s6hcyrC1PWfffKDTcoMj9qlXz7SzltbZwFCpFXzJO5ZvUAJ2OcKwBWQJ4zkyfAbl+YObd9q69bvtnkd22mdvbLXuwZxVSYBRMjDVcRUNFQXFVln9L4FNBUWgdeVXOLEBfM+fE64Jlwv3inKDHMExVcD8MjvKs+k2C/tRDOoPJVPdHatEDc7oMCTVQ6/k4ZaWlpbRgqzT0Lma7zKGZZobzqk90l6vyT/S+BGizoKcUF/Ub4hD/XMWOz9vA1n5fnIoAare6ZHGU4VoRVHJpxjMissAEZQE//+iQ5IfRBMyP5FvsR/0YmVAb/KFkeUzZ8ycM3XqFI34utwPOaHzJT51LPm5U3pGRzwp6IgEVAlEyYYNG163devWeQgHDQyQMiwBIHp6umzZsqX++Q5eRQ0PGLAGExHnmj8JB6938otCFsMzGgIOSJVueTZn/+3eHls2o8zedW6jNdWUW+8wID2siEHlfHMMzrBAJJdh6Qn+KcvK3XD3TvveD7f4N+hLGirtgY199os1PTaWGja2R2VZjSfVEfJ5UpRaPBFct6jlyAVF9XWPSudldT3wUiidyuXp8MRPZ6TXj/mvDRufsmEN1SqrK6UgPRquHUimAEp8uK963KokPZ7wMCS1W6mGoIsPHDig0Tv1xNtyslTVMTbUN9n27a22dctWYz4w1FPsVL1X0h/XzkptiLXItdey6ln1qzCW1Ps79eIf0oY6hrzG4QM7pQ/X/AU5oa0SMTuISB8dwUls7sfDI8U4f0ihUw9EJxrSFacvTnfoOY66KvYnrazU0Z6+3lFe4aZzQlaIx3Af6xSLtrGxMa90blpMBjoiAVU0/f77739bW1tbiqe6sceMAsHbRHNmz7HaqmqdYzEQpsrgKDCSTPi6TIQWSXDA1R+gxfvVWUXY2zVq//67dntyZ7+9+aRqu2hVtQS9zDdlDvIevqopbjqXCkhxxUD5EIiy8oqqLNWxnLV3D9hQVbmV1FRaqRC0UDZq37+70373dI+/ssj8AGsUYYjliXFKWdPpEqvIjPn2bT70F9cUqOv5UHD++Kc0hOOHt67DQ63EqXzUydJjjrHamirr62EuLOOWKcN9OiGUo6qqirmw8GH8w5Oy1dXV83lYgizwFBpC+fk2UmdHh+3c2ebznqqh0IxJ2wfZSSpQRL36iED16nJTHEZcOdL7kXYjbkKMFoITa7UDQPyfk7h7HskV538kTQibCCw+D3RwWgAQKk43UdJw/4fy4BrZkNhs6unuaY+jvzilhqwgN6RVR3xoAY5oOlIBNTMwMFA/bdo0t6ziG1IAK8DCAu/GxgaBE5YkQjMhSAjBqIR9pDTtQuKvIPLqp8JKUyy2L7Mndg/Yf3uk02pLy+z9L2+w4xdV2MAIO+2IT2JGYn+wwYl/ylm1nE05d/GkyhXPzRGG0SW2clmT1R4z1UoA1VHAq8Q6egv25Vv22YY9g5bJ8vXQUiuIX2lJmWU1KoXvc7v67JbHumzb/rylmR0Y5ZukCmQhvwM5WWCZ6lJ5hocn8nN/+aDU8tN/WaZ5W7hggZ1+6ik2JAuDe08Uwo8oiepxmhgdzoCaO/nkk+9bsmSJf4a6oBEBDympDx4+OWLR5lhxqhtAlY7PN09J6jA46jAAzZhGGCwncqdr/GKcMD0Q4gV/hai9vZMljv6ULCHFS+IeTKSlhdSiCsPBU39OHOAYKYSFwPE8k2MMi+FQPB/3U9zidMXlKb6m7mTZnzhTY/6wIiQM8ZOpIeeHvrW0tITdeSYJHamAWujp6RmJwxR6U45YWvSczBGuWL7c8hIAtbwniIJGPFSpdESCweeVpUgKMd5WBTC//WinfeuuLjtjfpW95WUNshBTNpATjPHON4oneXNe0kDWG1Yq4e6Bgj3TVpA1Kn6IP4KJhag/f1urocKaWrJW1py1kUzeRgSmJdkSe3Zv3r52527b2SkLSnEreBCWztuG1gG79kfb7H2f3GCfu+4Za2vPWbkAjxcGwustQeihcUX5AyIOYZQ1/MTehgb7ra11p8po4x0R5eXY2to60t3dnXzJ8PAj3ceoLNRHdC97UHy3slQ/zBf7W1O1Nfb0xmct7/dMilB3E+egaqgzJcTTCVBMfEW0L8GqUeLogvqboOJz0QSbcSqOH7KhdRJSWHGSQ7iFPA+hPyYDB5UriYLPoTxfjJhzLowUWtUhsXLC65ApNfKKD69UvyOVlZWbkiSTgo5IQL3xxhtfuXbt2ma27CvuMSOgLl9+rE2Z0mB5LDGWuygO4QiBC5mAkQVLeQ3heZKfTRVs7fND9uU7DtjezkF7/zlN9hfHVjlAjuQYshUsz/Z3iGKUXWFbZUXK1m/rsP96zXr71b27lD8WIZaIwnXUn3S0xBoFynMqS216Q7VNmV9jlQ3q1IcKAri83bu+3z52w357ek+PtQ/k7Lqbdtr7P/mM/eTnbdbUkLP3/ZfZtnpBpeXyQnzdp8RcvN2cmrifIuI+g4J55uE4fm22csVK6+vtccBHQSKoslOTADWzcePGWR7xMCUN87dKBrYhGxD3iSWlirLK6mr/yGB4OUKkKgn1F0DsIAtfjrfkmAZSUwdLU55h/ppXToML3qHO+Y3v/gVvDw0U2iq5EBW3W8hPcsOF/sVr94OP5xniBz7hPMY59PxQwpt9c33el+ki5pQSKuYXjxCfE0+Vpm7eumXbpgikyEkc8mOt1tbWDg8ODj6cJJkUdMQBqho2dc8995yqnjNdX1/vE+RxKMKxt7dPQ9v5Gq6EzXCVQm5CUJAu91HNZEtyltPw+aZnBu2rdwvAajL2D69ssuVzK+xAXrFGpIilCHVI78NGEaP+rIbpT27ps4/86yYrDI3apedNt4yijcu0hBYjFY/yqhKbOyVrdQLgZbPq7A1/McNWr9AwitdY86P24OZe++RP2u0D//a8fe37m62qKmcfvrLFvnjVKnvtS2cL8AUKo4O+mYrvDF8k+OOKXeSH8LtiAwgcEwBmLnH5scvsjJeebj09YfkQjjlH1vLu3r27ToD6aaWf7gkOQ+ro6DhO9bGU5T3c70ie+w9L6upq6yyn4wBvTPm0SZAN6utQYIkjjFir3qwIjeIS3528Dhr2E1ueHrcIBANxrs5ZchHTB4rHSIqXaC0HUsUY8IvTDsW8i/nFsOJwR2WFB3kIc/GK4XGQHQCSYzE5j1IbGS7kx9Jlad8HAVkhLoYL9au6rpAO/lWSZFLQwbV0BNCaNWuOV0NeMnPmTBcilkjxJN/XG+p2kaP58+c5uELoBYuwESLmTrFF0qUZK5eRuF9A+KOHu+2BDd32gfOa7R0vr5XQZKx/cMRSYBDxVYNsgoKxxzQBy6Gy2VLb3jVo13z7Bauoyton/nGlLZ1TawWBY3zi7+sOx/heFJ8eSdnCpoxVV5T6MqyT51fbRy+ea68/u84yNVLG3i7buG6bPfrYXms5ps7+63tX2F+fu8im11bbMPsQaPjFHgIjNCc3QtEShYnK5GslXfWwxsOQ1n3cxKFElL1gDeJ5wnHLbN+evQ4yrOFFQeKDPXVQW5TssNhp6sVo2bJl90vJH+VefGiq+mZNJdUgi8va97X7u/4aTDio8N/3JvXaChTrlHf8U6RXGJJTJp4ceeinYDnSM4EUQBmwip94xvFeBrw9FwdS0jKaCnkE4hg6PAdnAE9enoecv5bscQJ5uydpHfTkYnkjxetxf4KUP0l5quA7W+g8dsTO8xBi/4vRkZEm1V8FOkac2AFznxzphDUSKE+STAo6EgH1DZs3b57KEBVAAEj4rjwPV9radtrs2bNsDl84FaD6AmkJFANlZAbRz6bCvo43re+xz9/eZQMDo3bluVPs1AVVNqzzIXYjciUgdiLAItk5NipgK0+X2JAE6is/2mwHDhTsI+9eYitmVljfADFcTsdJ6mgl0qoyFaOxKmN5AXXvgNmB/oItlsX62lMabTpCr+G+CmzWpKFVU52t3W727fva7e6ne6xNeexpH7K9Hf2WVxSs44OUZZzIvfg6UHEUAMKXZKHcuq6rC98CCl84wGIzdr4f0D2H3ujwpOHm5uYCdcNrktECz2Qz3qEMymrtG+h3oCUOIFZcSbG9kQBgNkzhSBqIhgzwxpyisCwqpbBS1SXzAXFagPSRBynigbOQFcAWgOwgSspQ3K5+dJeUhzS6PjiPCYppXyws0qFp43WxgxjUiNXMffvba9gDgaVTDPnpeNEtpgEkM/menp5J8fnoSEcUoG7atKnlscceO4WekTc3eC+bhq2sDN/g7+4+YKe95BQ1dFh/CGwg5AVZmGyyVi3M6Bks2Lcf2G8/f6zbTp9j9s6zam3GtIz15QoCGuLxHL0wXnH0xrjUaKmsGlkrWVm1d+22tY8N2gfeOMtWLSi3vqFkakDxkX8IuWTxd1AeAVUlCjxq29pH7Nn2Ufv1xl677sadtnPLAVu8osYuec0cW3Vcs/V05+yHd+6yf7t5r13z81320Z/utO/e12ntfXz9MihA8RAfBWJYjwZg3ejEf5FCNKXxkwAi2Uy5P6Tpl6J0dXU5P4CHTkn1FuY1Dl8qOfbYY0sBU1Z70FHw+i/A2djUKEAdtM4DB5I6DPUZgQgaP/qPMJZXKCJ9s4fjJ2uXOnVPheHhR/GU30QbsULAEyXAHHgHoj3CtUfx9gkUkkyEUXafy1XTFE8Z4IIfo5IkfuIPxXsjvJhi+Q6Vo4OcfmJdsn9fewlP+dkcBQJQyZMlaUNDQ4MPPPDA3R4wSeiIAtTdu3dftW/fvrN4A4rNLxiW0NiVVZW++/z0KdPstFNOsaHhXBBKnIQjU6bhrgR4/a6cffauDtu6Z8A+9prp9rpTpvHZIBsuSOhKWP2hWFIM4NT3J1XacWGVaZjSOPG+dQfshl+22l9d2GJ/eToKKsFTGr5emuQ4nrcP/wWoKFpT+YjV1ZRYe2+f/WbNLrv2+y/YQ4922qvPnW5ffPdS+8fXLbDPvH6Gffyi6fb2l1bYG08ts1euqLQzl2TtwhMb7NhZaQHqsBUATsqTEGfkLNtCF8pb4OolUUCMF5QmiaXy8Arr4OCQK4cDTgGlHPEdp5577rnFSnfYvi0Fqfw59nJA8bk/dhtj/hurlCkdvubqe5qqenyYHdKMt7UDkeoqL/Dim6fUOcuPR12dVH8Onup6qVfVpU8NyA9/r3F5j1uh/kd8Pw2B/EcuxMubSP/8SgDn5J4JcR4iJZcJQOoYZgMoaeCK8znWJA/iRio+L6YIqIeSA/WYzaqpqa0dlkXKOl54xDpldCjdK1m1atXRZVOHI6kx62+++eZVWB0M4XjgwMR4EIgxge0e/44QW+tJ/l0hyiRD2fSY5TTs/vYDB+zaOztsVt2o/eNfTrUlM9L+xhNj2zC4l2EGAOo0rFHkHEAMlViWLbGdB/rt6ze2Ws30WrviFVN8XqxQ4Kv4PAATr5FEIRUfwi7wjaQVr0rmcXZo1PKtPbZ3Y4/H+cBbFthVb5pvC8SPT1bPnpK181Y12DtfOcfef/F8+7uLZtnbz5ttK+dr6JqSUotPiQNqcOEuD1EUlNrDfBCqc665A448nMnZvLlzrKKywgYGwqeAC1IY9A0QUt2eqcgL5Q5LkjwUNOR/Yv78+T5q4ak07ci3xQb7+i1TXmHVVdVea9yzN7jb5BPAEoDVW0/8dFQQ8kBd85TfP0ktR7V67SdtjiyG7/oTM6QPiT2WG7EKTshL4GloFy8K3rr+Q5AL6SF4wJM03FckvyarxBXTH/I7hAjXfXGk7NBgvmCDI5aZ3jwjBUjznS70jfpkUxRkpqmpiS0fPf5koSMGUH/1q19dsHHjxlNZDkPD8iAFQeErl32y+vbu3WPLVxzr+136u9sSQtZ19g6V2Od+3WYPPHPA3n1yg73rjClWXZl1yxLk9WGbKwA/neuPpd8QwsU61VLmXQXKP7i9yza2DltHz7DdtrbbenNKUZIRG6xUhpW8+im2SouAM02A0QHnPZ1mL2zrNWm5sRxg2ZJ6+8tTm6xaQ6m+3Kjr9XB+zIaYS5VMp0rTUk62+xu1nIB/RNoStvyD9wSgBqdr7xBCXihzfLKPJ2k80EngruFwfKWSoX6VAMaHdarT9vb2UVkfh+1aVEj3tE2KL50PIOD7Iqg6+Kx4LsfDN2LxLwAaFibV4cBWBFIAiYf5TylCwiQeD4+UnvgeGMKdaxJPkfxaTMbBN+YxkddEfhN+E+TWaBLH+csplvvQxt7KMYky89OER+QV+I57jxMWceCVlFPc8uLZN2zWxVx/X27OC9u21mUzrEENb59hoeLorBgpMv02mQi0OKxJwlBy//33v+q+++777Pbt28voHREyGpX500w6a3t271XD1trq1cf7UEQYIYBI2+97zD53W6cN9o7YZy6bZWctL7f8iEArn1h5SR4ISlhGEwQYASwdS0sJWOMqcMuM2C1PHLCb7m4XwA5aZ2uXffPHO+zh5/osy+dMWBIgjfGhIEIdlYBXSlOyjggTIM+eX21l06r53rRAstQGBOp5xS0jk/iKrJoMqzLMm8EL0IYp14qTlA9HWd3JP277R/7wCDcHYIT7g1Ag5uB4QMMcNEpBHWLtM+xHOdavX1/+yCOPXOIJDlOSrAw99dRTo7HThbLlWauvr1MdlLglnngnRGUl4Ko6ii6m5cA1FOseR537uSKEPUSJn4Cv/w/xg+UYwDA6j+HH0D7FfCdcyPfQ+OPENZHkCEP+6Bi8r0wIPvrvUaFD74+fF1XReFjZO1yw9r6CdfXxRYwD1tGx32pqa3wFC/WJzDBVhPwwT80qkclEhz2gisp+9rOfffiuu+6axSuFDDkAAIhF/Gzfh2C/7GUv8yFIqS8ZKrFfPT5oX759jy2eUmKffn2LLW4ps74hdvVn2qvgAuZy5AKHbCYSJ8LLPw8svnxy/Pndw/a9X+20kvJ+X4KTqq20AxKsmx/stB4NocsQaIBQkhz5wR1YTQlIpXY2r6XSXrayRkP3tEzRUTvQOyDruuDzmaRBsF2JlIYj9xQVFmn3OOC2hN7jHeQoO+lD2XFhjo5zrGYf0+qouOKJYrDMLO+fkB7RcdgfMrByQsqS2rx580pPcBiS7rFUw/3XSNEz3uFKXqhB1mByQgeUyUx8scPb3ess1GXie5A8xPMYPn4tB1hy5X5yfxBXjjjIgCrf/f4YxTRhmsa5uktYenixg8iPqLEsHpnhO1Yx/jr69AS8dO7An5LjXP4cSczXKAbUyR/oG7MD/TmlK9is6Q1PHrNo0Z59e/dr1Jf3ndOQHYCUenzmmWfs6aef9nJMFjrsAbWjo+MEKftChvotLS1umRY0lHNBSiy2KU1T7LSXnGwVJXl7vn3Qrvn5Hrvt8U67bFWtvfXMKRKgEusZEKhI4hCsgixGrL8osD4XJT7qt9W7B+tuTEP4tMBvMDdi37x1l9VVVNg/X7nUTjx1uhUQxKqsrXu+39Y+l7cMj3IF0hJzmDpXPzLkR48FtGmd1JaFNY2Mzgf7S3xo5cojpPT1oiiKUie6EhQDeSeIeV3lS1mLFSqUlfNwL/ALYBquoRA1xOcBzZCGwd2dHW5pFAphDS9Df5QLy0N1HXqsw5AkF6OSlx/I2s4hJ9zjwEC/L5li/r1MssDTfqaFHFCUxqdLqHldhyqLHRn1GC3ECSq+JlZ0/r84qi7dH285f+I/TgddiEgYnf6P58HxYDWO7R9HK9yFxxZLB9EkqT+gItzvJeGif37fyJMukZdRjdoGh0esazBvg4Njvm56Wn3a6itLOrvaOwZ5kJfRiI8F/lB8mMmnZnjzbDLRwS1xGJJ6xGU6zGQuDIsUYaAxsVJTKYHDUM4WzJ9jzc0z7daN3XbNT3fbyGDBPnlJk527pFLD6mHLD0l5JDSuJFgJOmIxcBkEMYDsiIbooyXDEkDmYFOWkfzc8vA+e/y5fnvTBTPtouXT7G3nTbPmmeUgk3XnR+y/r91n7RJCnzJwaSaLIMBo0BiOZpDw8y3+UoE+l8NC08GBfBBqARmzYZz7PCmlQhH4jQs+au6qHjqAhOAeFCS48Gpk0KgYjctg8QRlaGpsshNXHWe9qk8i8WANQK0sr/A5x3Xr1i0WKLFRymFHauPSadOmrZJ8lDGs9Z2nuEfdd1VNjSKMWhs7TkmGuHevP7UHtU19IR6sQkMyYp3iH8+TPMbPvR8c/4U2ioDGgXOUkHi8XuIy6DFxkYgZnAePU5iCCGFKocDivAMvkS7hH4ET4no8G3fKPZGN4OQpP4b5A8MlskpHZXTkfGOeaTUZm1ZbbtXl2Q0C0r3Mr49oJEOHhGXa09Pjm87w4I9R42QiWuOwJgnUbYVC4YkoPDQoyo+lGvzU0BrK/8tv9tpXbu+y1xxfY9e8oUVWa9p6NKQdKc0oBvOLqIwE1oVKeMgVmoO/hIv3rLAogT3YVqXy9tDmPvvurV12yZlT7WXLKq29d9BOXlBprz6jUZYnUpySldpra54b4F0q5+UCLyXg6POacjpxleBb8CUCYaR9ZHjYRvL4B4CPgk4J4mc42BIwzMcqbeStH0oWgDWEFdOEwoR4USEBWs5jPdIZ4Y91ypIYLDgIALrvvvtOevTRR9/kHochtbe3T5fClwIE1D/3xDA1Lvdho2lAhpqI9UH7UPsgIF6haifq8lAH8UTfn+orjb8jT/s408iPH0CKDcxcamjX/xHFB4ZEjeUrpmI/znHwd9bJNc5lTzRe5qRsTrpWLP9wY9fAqHUPcD8pq60qsfoKPvmDrpSmmqZM83r01RLiRx1Sn9JJ421FRo2TiQ57QK2urj4gq8mHbzyQAkwRFhoZoeCd/a2tL1jXjg32kVfW21vOb7GyTLmGtSMamjOEL0gIeLjEkDkIV3wAldgOVpaWYqRllcoyLZMlm8mU2I6ugn31xt3WPDVjbz6r0d/Tz4+q+xYQXXxCo61cpHMpUf9Aqd2xoVfDpfAAC0LwomNagmVTWK0F8R5VPOPzzfu7bX9XDjh18nKlUGh83JbxtFE5oouKwHngH7UkpAtuQnGTJMk5/oCqV4TqMsyJUTcsK2IYHPj5k3K+H3PYke57dMGCBT9buXJljlEMdcR98TCFFxnKdL9LlixWhxzqKdSj6kVVz9tPgBn1Eay5wPOPkdcUcbw6i+KLZ6xH2t5Xiug8xJlw/xmFYHj8YTzSRv4Qd8L0UFxdEObZ3dfj4ZRjUZ509pLdvCxTja54MSVdUrCGijKrk0tLLpy76m7fvr0+aqFO0DmOEPrI9f/oPo40SlT8sKaxl7zkJTsRCr65zoMGekiGroBAuSyPtOzNuq519sT9N9lPfvlra+/stKzipHjxnocyioGieNsjKRI2gIU3qlKZMlu/rdd+uabbOvvNKoWcueEx++rN7dbePWzvvUTWbo0AWmCIMBXyYzavvsIueWmdVTdK8apKlX7AHt064MLFgyPyYIE9VqXkdpyGWas61Gup7k4bbGu3Zzd1+EOyMoBUZUPo+QuFhILiROVBUbDMAQkn5ee3w68oHyimmeBF9KQCdP9Lj1nic2K8iskDqciTdMuXL89NnTr1x+5xGNKmTZsWb9u2LcU98dCSdi5PZMar1/9TLwFkwpwz12H0QLBXVUIRRF6MSDXu1FF5snDhdQmuueXqx5jv/4gmMi8uxx+jJNdACfs4xYMYUI64AiS8fmyScaxSDd/dEBizppqUNVWXWUYGigOz6kxJRgYG+kd9ekTEkTrFWqWDEt+wgcYkosP+ZiXw+fe85z3/9e1vf/tPpRB9TzzxhCtG7C1RBl/OoeHzphe229q1j9s9991v3X29Vs76ykyF4pa59eeC5xIWgCgty/XhZzrs6i89b5/9ygt2/8YeKyje9+5ot/sf7bK3XzTTVi+ssCEHYA2RXSuYay2xly6ut5NWVokJa/bG7M6Ng9YlIE6XBXBjKM/uUAg2A7KChJan+oV9vTbSOWjZ8rw1T89amfj5nKuEmBL6EikRPCAulV2YoqDoWB/JCwQejuATJj6AA968ZBCe7PPgBR4xLCj5yGjB5mioNprPWb6gjkLhdFSE8VDq2Wefzf70pz+91DM4zEj3kJJlerk6iTT3BPHtrIqqSv9AIZ1x89RpbmFBXo1jXvM6CXUpHAlWX0Ljda069LWpiuPDfU8V2itQqF/qHFAa0XEkwWosXn9zztummDsEf/yQM85pq9CmWM+HUixPJLLwfoC4YuMdr2QvWN4qIU6YSElHR0ttMC+Z1QiOB64ZJayvKLXaypRGJcRQGrEpCDDF4TXyWNo/0O+6Fu4trEVtbm4ek979UOFspjNp6IjoPSorK3cIVN/4/ve//0Ms7Xn44YeZJ/MwekoeqrAUpqI86+vifv/75+173/0PW/f4E7Zl21bbtn2HemgNcdWzVsiizZRlrFyW6db2IfvGD1+w1s3dNlQYthsf2GOfvnmn3XD3frv43Cl26YkNEkAJEOtIeRIvgUJYc/mCrNYKe/XSWvXqktR0iT2zZ8C27OmXOKKOeeMrADYaenaUlLeVqjIj1lA3ZvNX1Njb37XaXn3WLLdeXFAlxDrTOQqDKx7uo2wIc3BQclB5AM6gLMWE4AffEBKVISoEFltLyyyfQ+X99v7+Pq9LFEdWSElraysf7DvsSPc38swzz4wxNcTKEI4M/Vl7yve0GurrrLauJnRi4xRHEglgliYdcFJf0alP9NoM8+/UqZpYHiwMUWup3cVH1z4yoS31881T6BHlAN/QuTkE/lEX84OSgxNt6Ed+SfkJ9mvypDySlTjacB7yp8PkISsTSYNq+56hUf/IJFNcdZVj1lCVCpap4kbHN8gsVbZjaCjXxe5c1CFyE59fvPGNb3zhbW9728eVR7dnNknoiABUSA1XuOKKK3525ZVX/vp1r3vd/n379o3y1D8ozcQ32HnowCuV23e02i9vusWu//5/2Ec/8Um75tPX2te+8Q276ZZf2b6Odllmw7Jayqx+Zq1ZY4WV1MjC3dhlN9/RaZec02Bvf1WThLHMxngoL+1hLZ+LexR2Ce+JsyvtpIWVlsqOWXd+zNZsyskyVk9PTP2hYGNjBVcwYbCtnFtnV3/wBPvc1Wfa2y9ZYrVVLOwPAs8XVPzBkxKGTVU4ojRBcVBRUDRY5ZQlKKjHSNJCFM0z9zBZRUrmYQ7QQc3Zko43y7q6uxw4sOBQItalwps81HEtkZV3HNwOJ5J1fbpk4xj2ymVoyjAVAGioaxCgDhtf8KyoKHfgSSprfG7d21W16m3gFmIIjzQOOPpBBE9cJ2l0TSqaLgKwjEKPE7h5qNL+MWCdoJAfxwCQMX8/9zyLqTjtxDllxI0IUAcko31DI/5VXnqEquq0VQtMWRoNt8gbot7KSsaeyKYze5ARnuozl8r0EM8yFi9e/LOmpqbWJPqkoSMGUCEJeOfFF1/8hi984Qt/KXDdtXfvXt8tiSe4cV4HJcDqqqtrtLT8MtkKmzdvgfGe/fObt9qvb73NPvuvn7ePfOxa+83PbrAzluVsxlSBSF5KljM7aVmj/T+vmmXTZenmUrI2xc/7dpQlATMIfo01ZXbu8hprqs9Yn8Z2d2wbtsfbBhSKMKIEcokS5BW/uabSXrZ8mi2dWeMyP+I7GSlaEgeXsB+/ji6QApNrBwR583oqacJrryGelxHnWhIcoEFybGbmFHkwx9QJVht1R6fEm0Qo0p49e3QeAOlwIt1/5V133XXN1q1bFzK0ZxTDEcfNs6n2S08/zcp9Kz+6O1pI9UlaftQtWIMP9VVEXufywwr0PU8J1zmgGd5QUtu5i35igQh4W3jU5N/BdChoF1NoT8oVz5Oj/opTKfdxPmHu9OBQZLV/uOBTU30D2KmjVlc+Zo1ZdaaSA14+8ZgJD478GJc1TZ0yxldj6WQhALUg40Vxht1jktERBaiQGrJX7rHLLrvsg+eee+5DNC5va+zevdsBgCH/lClTBbLMnZZbpayvbCZrzc0zbNGixbZs2XJraGxygLnr/jX24K9+YLMLt9vM6m2Wqc5r+Jaz3v5h29Wx3xUkI6ErK834k0++u68CuMD5Bhmq3pNa0raqOWOjQzlr3ddrP1nbadv2C5mxPF0ZlJEcX1MdliLkNEIfkqWA5cgyLRQQpQYgwyumQWk49YXZcq5EyRAv/Bc5W2CAINIHF3zwBGwF7CozeY+yxhZvKQ/LyfZ2sIf0iBXyTJmMeCcEscZwxowZdvbZZ2/MZrNPuedhQrJMS9etW1dJnbEVIR0GAICF2tnZblXlaTtm8SIfxXj9qaoCdNBWtIXUhQZJ2oyaZC40HBVEo+jPXaxnHRxQg6eIuVN5qr04QDzlJ577H0IRKKFwPqGyse0Zwh8cT/+ihStH2cgAb8VWuDLUBdnmJGO9uRLb3yNA7Ze3ylAjma6vTFumLFjjzg6n/OIISHVWKJSMLe7u7WqGM9NChDEiTCje8KSiIw5QIy1duvSnn//85y9961vf+tULLrhgT0tLS45hyaZNm2zDhqcEDOycFF495OEEYSxM5sjnHBoa6u2444+35hkzraFi1LI9t1lj53ds+92ft4997FP20U//i91ww8+s40C3dQpk+geHLMNrd7J2SI8o5kdTslIzds6StDUyod8/Yo89O2hfu73DnmvPS4F8Baxi8p9pA85RXGQRDiKUNB4PVRpcAqQQSoWwu0MRUFppjb+RNcYyLjW3LGUHV+XNXC5lKFHZentT9rsn++3fH+i0X/xqrf30Jz+xmto6dUCVbnEA6NQPIISTlXrYyc60adNKmpub1dcx1RFesYW45p7Y7tE/jaN7ZdeuUtWQd4sCGdqHukqaRlWvnm+soDqNHV0AHtrJm4YjNRSCHKgg79R06ts/epPqQn+UgchcR5CMc53RL7TtxHUMi8cJ/yI/fjoetE+qePBqSm5Ynadkcm/PsG9qXmrDVi/LtK4yJRlO5A9SptECJX1y3vPYI481P//7zfOrfLli+KoDDp063EYvfyqiFY946uvrO+GJJ55oknX1qjVr1rxO57MYtiKgixYt8l4VsMAywVoBYLkOAlziAMmDhj4ezOSHNFxPW3VDo3Ud6EDWXMjUX9viBfPtuOOOsxXHLrO6hjBsL5f12t7fa9+8s91+dnevDfTmbHZLqV39xjl2xsJaG5ZFGC0GVzAptK/zKwUSJfj5YX+Lxwml0I8yhTS6SpQO4kkxlhQJowKEuAz3wznvW/OpDpQFJcDy7BvM2Y/v22o/uKXV+nrNmkvvt4XT8tYye751dnQ6oMaHN0ybsNfsVVdd9atLLrmEp7yHDbW1tb3in/7pn366efPm2mOPPdbn/GhzlJ+vORy/Yrm9/8r32HBuwOuaOqR+AEf/qV5TyYSi7+Wga2o8LwseuaHqhbu+nwMyQXsQl2kXbyfaIMU+qgC2/CkUTEW0N+2v7tSvQ7vRSoFCtBBWTA6QiYvEKemLKQA5HQN3oqOG+d1Dpbant2A9uTGrLU9ZS0OpTa0us7RkEMs2ErwiP3hQL4z0Nj6z8YVr//nzUw5099QtXLDQH+whHwsWLOCh1CdPPvnkqz3RJCHpyfv+sIWOYJIwcL+rtm3bNu/BBx886e67735za2vrbBQr+f6NKwbCwg51PT196tnV46bLNPxJW1lGlqeUL50ul0Dmbah/0LcHLFNv3tvXZ7t37ZaFw3Z3FbZs2VKbPm2qrOAaq6/J2u/bOuyup/qspLLZLnhJs62cVW7te3ZbulQKKu2qramzadOnulJ1CbA4DgwOWMuMZps6ZYprCUror46yFEpKyRN85jpRIBQRkGX+jgdqbEWXzqTdyvHpCCkIn0emnIXhgmUFFPs7O621dZdtfPZ5e3rLDuvvGbSMlGXU+mzG9GarTobFKBD1wvwpCsXc40c+8pGbzz///ItCzf75k8o95+tf//q/i86dPn26b5RDJ8H9UUcA6mUXX2iXXPhq6+1hx/60AKLHdqnj7VGHyHAf4O3q6fVt6farDnhYWFlZbsuOXWqNGtEAVZEnUynJeMM7Yzpl6i6nDjKjkRHfr+JBI8TcOzO2WMasOQZ7fV9VgTplI51/dUF8vC04V1raJIYXu/gwK2KqpxdvVrIwtytD2/pzo7Z3iE/ujFiFOv1ZjRrm1+keUxndK1CPbDGXHjoH8uHhE/KtexyoqMg+l0pn+2+59bYN1133jXdJf0q5d4CXt6MuvfTST5566qlHAXUy0a5du5b97ne/e/Ndd9316n379i1ShVRgsbDW0l8QKK+SEPFNJVkyeVYJjMrakLUqgMoJSEdYoykhg3z6IFvucQdk3fb19Suc5SeydCWM1dXl1tmJRcvrezXWK2vPAVvDzKapTWEuN5ux3GBYwoMyskN+U1OjHbdihVsUDY0NVqPh1dDAIFMaxuugWNopDV1Z90h86ZHt2LnT2ve3C6CnW494zWie4QrZ0XlAIM2m2yjtiO3es9eqqmusTvc7a3aLDQ/22eBAzsrllxfojkphIyijWNSL6sinTS677LLfffjDH75ICnRYLIu59dZb3yNAvY720bDfp3Z4WAkBArxuyuezy3mNUvUJWHWqvtjcA8BrFADzELO9o12W+rBNmzJVIJm2vft228KFCxxs2Ud2xsyZ1rpjh08n+B6hEo8xWbBTp05V3Wl4vXevLVl6jH+GuV/DgdqaWuU9bIB8g0Y9u3btlBxl/DMstMv8efNs545Wm9ky02bNmuVzvvX1td658WkfB81xcAVQZYMqU95y476EhTqGFRp5AWUOmUwW7fOlgQr151Nqy21qjYBU8j02imwAyrxQIgOipGSfwLhC5zWC6LGybHbdpuc3ddx7z/2pU15yal9T45Qnv/LV6z62efPzJbNnz3EDg/q9/PLLP7N69eqPeAVPEpr0gBpJgFG7Zs2al+/YseNdjz/++LLHHnusUcPbauYPeaedta0oDEJLLwyoYBky5wYAY5EgvIQFCyEMkeIbWwgoLxoAwiFtqU8psLwkxkdB4iqEcD6seGFNKApCGBZrryykrMpCXhA7JaWlgDyZ5ik1iltdXasOQOnFS4mdHxYre34CkrxWmRFQAhQ8kIvf2GI5GXmUiz/GE2WPrw8GgAgL4R955BF705ve1P2BD3zgMt3jXe75Z0yq45KPf/zjVz300EOfBri4V+6N9qEemcrg3pjKAPS4X4AJQKFDie1K29EWvRF4lYbpGDpAHnBSz45u9Go6wpPVAr09Pc6DdufI21mMgMgDS5W25SsBPCjtEciWpVP+5dUgGyaAz6hz5GWD8PCM0QNpjj/+eHX65b4mFN600Qp1vljDGoX5fTDUH5Ss1Qi4m6bNkGU6bG1791ld41TrUId6oGO3Oum0zZw2XYDd4qVnpMantH9z22/tmGOWPtM8o7m+ff/+mfv27B3t6ut7ZM3ahxe+sHnL1GXLlvUjw8O54Sq+8IBRwLTYvHnzDrzhDW+4YtWqVb8Ru0lDRwH1EJIA1+hQJav15HvvvfclHR0dSyX8Z8mqAEmqUQSmA5geAGCjxQYhvHEtHoqAsmLZobjE4akyhD9xIJSAaxQaQiGishNGHhzhB8EPC9MVVy3HsDIe2XaPfOBBGVE4PmcCmEMoMn7wID94Ei8Adonv1BU7DfjDB35c40/5iYd1Cp9PfepTt5533nmXye/Pfis/3WvTz3/+83u//e1vr2C5F/fPvQEc1AFL6+gY4z6e1A3nPjKRP/eNf6wT/AFL2oZw2pDrWJfUXwRhOjVe38Wfa+qS9o3x+HRIWdH3mMiD8nlHprJ3C7xpw3J1hv0a9bDXAB0z3/yiLN7OcpSFNLGd4vIl/NlxzTsP5YOsaABvJcp7ZBirtiCrkvup8LKxioNNTZg7fuGFF7zTx7+fncfEt76+wfiGFCMlRlfkTz3Cn7zoXAS0Wy+++OLTNeTfE1pgcpDq+yig/mckIa989NFHm7ds2TJXYHnZ+vXrTxOoLm5qanpWw+v5AtypxEPZEORiIEJBEHCOOBQO5YvKRhocQpjk5QqFsqIQxOE6HkkH9cnawELlgQfKSFyEmSP8Ic7hG/OMZcCf8sX8OaK8UYnjOR0D53FpEUpG/nQo0IUXXrjxfe9731tkDa9zjz9z0r1P/8UvfvHo9ddfPzt2bNwXFOfN6VC4d/xpt9jpUUcQ9ReP1A11HuubNBFQ8SfOobLAEV60AaMTwvGnHQ5tF8IYoTCNRDri03kDXrQ75WMjF0CfURQfoKRnhQdTEli93NeEvDFPL2BXu2rYJcs7ZQe6OpMONEwRYMky4kJu8Cdt7FS83Mip0IKpJ5/O0jGtkQ3TIEw9+eoIlZ16fOUrX7ntve997xm6rzavoElCRwH1f5KkADM2b948Y9GiRa0C13MEqq958skn2Zn8jD179kyTAKUk9NmoKAgmwg+hcCgOCoKQ41BE4jE3xhFLibQRZDlyTTzO4YUy+1Nj/RBm9qFEoN1fPLEoiI8ScIwKDFEGBB7rBcWPwBDLixLhSAfx4AYwZRqBuT9Zd5suv/zyh6Qw18mKOSzAFNL9VQtQf3LTTTf9JQBBPXG/sZ6pK8AQwo9zOhXqmzCI+LH+iBN50J7UGfUOb9JQ57Q94fCKeUWA5ToSftQ/bUG6OK9LPK5ZQtfd0yX+NQ54TCFUs5TN+QLc4R6ICy/m77Fi4QkC8tp13D3NgVGyQ1xAEe9htXVFFuuSFQzIZZnfO+DNPTAXS3H5agNEWixiLFpeCMiWZ6yqosofeg0M9MkNskZ5x5VXXnmOZGtSvcevNjsKqH8K2rVr17F33HHHVAFivcDnr1SxlbLmxthTQApYMmXKlFPa2tqmBSHne1ZZt/YALKYPNEwqRVl5wMSQCULBsEqiQnMEGIkfViEwR6ohVk+374xOesJQVhQDAgSjEqPYym9MCjEmQd8hAGiXtTZP5XtI+YwBBigSCnP66af7/Bz5AyDNzc1rt2/ffrz4/+qMM874gTM/zEjt857f/va316lD9DqiDThSj9Qn9cs1dUxdMW/OnCrxsGppOxxAQ51C1DPX1FsxEAYgClMw1Cf8AFTOcaSDF+fwhwedGHUdgTimo2ycxw4TSxKlJR5pyBuiY4QXfMmL+AAqIAzFfOBFHPKIYB7lgzAsW2QQHhB5Es7R80/qjGO5LGgeriF7TC8xtUD9LViwYPCDH/zgX82dO/dmZzJJSPV0FFD/1CQBBc3G6/Xee+9lTurEu+++u1lC7aYJQPXcc8/5juZS3BIJ+oVSyGMEWmOAIAIs63dUfjMkxLMkpI8de+yx1bIsT8BiRFkAXwAZBVD6nJT+8enTp2NasnxlndK0zp49+4Ldu3evbWlpOUVg3y/3I8UbWLly5bbVq1e3i888KeIjlOk/IylaQfflGqbzCfPqMCJ1Oiu+9a1v3fbQQw/NAnwAkAh0gCGgEC0zgAVgAFjopCKgkI64jCQAFOIDaoQxN8s5HRPpIY6AVpwywYolT4i4nLMEC/AF8IgHUOIP0OFPfhyJH4/xnDJQfo7kRR6AHR0APCg3/txTBHTKQzxkiDy4B8pFuniOP46ywANelA/Cn/zIn/qgLKSDH/IoOd120kknfUOg+uU5c+aEeZNJQkcB9c+EJKSYoYe+WiJjZKxFyrBQyn6/rqt1fpYsW5Z2jfEBNAmsCTRLJOydcg8oDoBKmw5JeUhfruOQjryszhtCOR0nJakOKm+++eZf33jjjS8D9AAFwAqwwTIESFh2xjX+LP0BfAAaQJUwRgLi45YrHRnnAp39qlcs/lL8AVtezYUHaeISLUYk+AnYlopnBW0HwNGBkj+ABUiRhnMAio6XckIAYgRCgIwwygpFqxaCBwQIAnbkQbriqQ6I9NGf9Nwr/DiSF34xjDTwgzfhHIlL3VAHTAmpMx/SfX/+5S9/+X8ITDd5JpOMjgLqUZpU9Oijj57w1FNPfWnHjh0zBTSjgIWsuRK5wdbW1hsEZu0Ck1LA7uyzz/ZhPy8xaCTRIDDN3nPPPXu2bt2amjdv3ksEao9r5AGIPPnEE088KXBxCx7QPeaYY9w9+OCD9tKXvtTz5hxrVLxeLkt01sKFC0cAPPzZa0IANyK3REp5kQD4VoHvdAHrKc8+++zIrl27fOgPsKnsboEm1vOo4k5TGRsUd0hFbwVAxbdF1iJzELsF1hXy3ycQrNexUUC4W7yaBYzDGvFURdAEHHEQ1jqgDlgCunQEOubEe0yAruBydpMCRHeqjtZNmzbt9tNOO22XynOTM5ikdBRQj9KkI4FEzfPPP18ucPIJbQEfOjAisAhLGF6EBEIrZaE1CFju41o8Moof0OdPSOJLWZrk2JmGEUst3ixVYykTDxOZQgJQ161bxwfwRgTuJwjEzxbAb3ryySd/Kzf27ne/++UCb16vvktAOOX2229ff/HFFy+qr68/Vp3GVgHqqra2tq27d+8+XWD6SoHyTt3Pat1nSuF3yn+jLPAygBNrdNWqVXx6e4v88+vXrz9GdTF2wQUX9KlTuElxdintYfsV3D8lAajJ6VE6SkdpMpAszFcLOI9PLgHxZjoZuXly8+XC2xtH6X+ajgLqUTpKR+ko/YkIQA1rI47SUTpKR+ko/S/TUUA9SkfpKB2lPxEdBdSjdJSO0lH6E9FRQD1KR+koHaU/ER0F1KN0lI7SUfqTkNn/B4Y/XsUvgg8lAAAAAElFTkSuQmCC"/>
          <p:cNvSpPr>
            <a:spLocks noChangeAspect="1" noChangeArrowheads="1"/>
          </p:cNvSpPr>
          <p:nvPr/>
        </p:nvSpPr>
        <p:spPr bwMode="auto">
          <a:xfrm>
            <a:off x="212725" y="-144463"/>
            <a:ext cx="4080346" cy="408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i-FI"/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4420" y="4410514"/>
            <a:ext cx="7925487" cy="5968501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82207" y="3667068"/>
            <a:ext cx="5413717" cy="676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329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0210" y="4496399"/>
            <a:ext cx="20857549" cy="7026442"/>
          </a:xfrm>
        </p:spPr>
        <p:txBody>
          <a:bodyPr>
            <a:normAutofit fontScale="90000"/>
          </a:bodyPr>
          <a:lstStyle/>
          <a:p>
            <a:r>
              <a:rPr lang="fi-FI" sz="8900" i="1" dirty="0"/>
              <a:t>Voimme</a:t>
            </a:r>
            <a:r>
              <a:rPr lang="fi-FI" sz="8900" i="1" dirty="0">
                <a:ea typeface="+mn-lt"/>
                <a:cs typeface="+mn-lt"/>
              </a:rPr>
              <a:t> räätälöidä  </a:t>
            </a:r>
            <a:br>
              <a:rPr lang="fi-FI" sz="8900" i="1" dirty="0">
                <a:ea typeface="+mn-lt"/>
                <a:cs typeface="+mn-lt"/>
              </a:rPr>
            </a:br>
            <a:r>
              <a:rPr lang="fi-FI" sz="8900" i="1" dirty="0">
                <a:ea typeface="+mn-lt"/>
                <a:cs typeface="+mn-lt"/>
              </a:rPr>
              <a:t>ammatillisiin perustutkintoihin, </a:t>
            </a:r>
            <a:br>
              <a:rPr lang="fi-FI" sz="8900" i="1" dirty="0">
                <a:ea typeface="+mn-lt"/>
                <a:cs typeface="+mn-lt"/>
              </a:rPr>
            </a:br>
            <a:r>
              <a:rPr lang="fi-FI" sz="8900" i="1" dirty="0">
                <a:ea typeface="+mn-lt"/>
                <a:cs typeface="+mn-lt"/>
              </a:rPr>
              <a:t>yrityksen osaamistarpeista lähteviä</a:t>
            </a:r>
            <a:br>
              <a:rPr lang="fi-FI" sz="8900" i="1" dirty="0">
                <a:ea typeface="+mn-lt"/>
                <a:cs typeface="+mn-lt"/>
              </a:rPr>
            </a:br>
            <a:r>
              <a:rPr lang="fi-FI" sz="8900" i="1" dirty="0">
                <a:ea typeface="+mn-lt"/>
                <a:cs typeface="+mn-lt"/>
              </a:rPr>
              <a:t>yrityspolkuja</a:t>
            </a:r>
            <a:br>
              <a:rPr lang="fi-FI" sz="8800" i="1" dirty="0">
                <a:ea typeface="+mn-lt"/>
                <a:cs typeface="+mn-lt"/>
              </a:rPr>
            </a:br>
            <a:br>
              <a:rPr lang="fi-FI" sz="8300" i="1" dirty="0"/>
            </a:br>
            <a:endParaRPr lang="fi-FI" sz="8300" dirty="0"/>
          </a:p>
        </p:txBody>
      </p:sp>
    </p:spTree>
    <p:extLst>
      <p:ext uri="{BB962C8B-B14F-4D97-AF65-F5344CB8AC3E}">
        <p14:creationId xmlns:p14="http://schemas.microsoft.com/office/powerpoint/2010/main" val="2873882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79285" y="3432398"/>
            <a:ext cx="16891940" cy="7026442"/>
          </a:xfrm>
        </p:spPr>
        <p:txBody>
          <a:bodyPr>
            <a:normAutofit/>
          </a:bodyPr>
          <a:lstStyle/>
          <a:p>
            <a:r>
              <a:rPr lang="fi-FI" sz="8000" i="1" dirty="0"/>
              <a:t>Yrityspolkuopintoihin valitaan ammatillisia valinnaisia</a:t>
            </a:r>
            <a:br>
              <a:rPr lang="fi-FI" sz="8800" i="1" dirty="0"/>
            </a:br>
            <a:br>
              <a:rPr lang="fi-FI" sz="8800" i="1" dirty="0">
                <a:ea typeface="+mn-lt"/>
                <a:cs typeface="+mn-lt"/>
              </a:rPr>
            </a:br>
            <a:br>
              <a:rPr lang="fi-FI" sz="8300" i="1" dirty="0"/>
            </a:br>
            <a:endParaRPr lang="fi-FI" sz="8300" dirty="0"/>
          </a:p>
        </p:txBody>
      </p:sp>
      <p:sp>
        <p:nvSpPr>
          <p:cNvPr id="4" name="Tekstiruutu 3"/>
          <p:cNvSpPr txBox="1"/>
          <p:nvPr/>
        </p:nvSpPr>
        <p:spPr>
          <a:xfrm>
            <a:off x="3579285" y="7072887"/>
            <a:ext cx="1697915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8000" b="1" i="1" dirty="0">
                <a:solidFill>
                  <a:srgbClr val="FFFFFF"/>
                </a:solidFill>
                <a:ea typeface="+mj-ea"/>
                <a:cs typeface="+mj-cs"/>
              </a:rPr>
              <a:t>sekä tarvittaessa tutkinnon osia toiselta alalta, joiden osaamista yrityksessä tarvitaan</a:t>
            </a:r>
            <a:endParaRPr lang="fi-FI" sz="8000" b="1" i="1" dirty="0"/>
          </a:p>
        </p:txBody>
      </p:sp>
    </p:spTree>
    <p:extLst>
      <p:ext uri="{BB962C8B-B14F-4D97-AF65-F5344CB8AC3E}">
        <p14:creationId xmlns:p14="http://schemas.microsoft.com/office/powerpoint/2010/main" val="31571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7921" y="2404562"/>
            <a:ext cx="22245199" cy="3982065"/>
          </a:xfrm>
        </p:spPr>
        <p:txBody>
          <a:bodyPr>
            <a:normAutofit fontScale="90000"/>
          </a:bodyPr>
          <a:lstStyle/>
          <a:p>
            <a:r>
              <a:rPr lang="fi-FI" sz="8900" i="1" dirty="0">
                <a:ea typeface="+mn-lt"/>
                <a:cs typeface="+mn-lt"/>
              </a:rPr>
              <a:t>Yrityspolkuopinnot toteutetaan joustavasti oppilaitoksessa ja työpaikalla</a:t>
            </a:r>
            <a:r>
              <a:rPr lang="fi-FI" sz="8900" i="1" dirty="0">
                <a:cs typeface="Arial"/>
              </a:rPr>
              <a:t> </a:t>
            </a:r>
            <a:br>
              <a:rPr lang="fi-FI" sz="8900" dirty="0">
                <a:cs typeface="Arial"/>
              </a:rPr>
            </a:br>
            <a:br>
              <a:rPr lang="fi-FI" sz="8900" dirty="0"/>
            </a:br>
            <a:br>
              <a:rPr lang="fi-FI" sz="8800" i="1" dirty="0">
                <a:ea typeface="+mn-lt"/>
                <a:cs typeface="+mn-lt"/>
              </a:rPr>
            </a:br>
            <a:br>
              <a:rPr lang="fi-FI" sz="8300" i="1" dirty="0"/>
            </a:br>
            <a:endParaRPr lang="fi-FI" sz="83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5776" y="3839469"/>
            <a:ext cx="16729488" cy="8623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66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3329778" y="1689091"/>
            <a:ext cx="18290381" cy="3982065"/>
          </a:xfrm>
        </p:spPr>
        <p:txBody>
          <a:bodyPr>
            <a:normAutofit/>
          </a:bodyPr>
          <a:lstStyle/>
          <a:p>
            <a:r>
              <a:rPr lang="fi-FI" sz="8000" i="1" dirty="0"/>
              <a:t>Työpaikkaohjaajakoulutus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7766E1-DB3B-8A49-A499-9AA1F3C5602E}"/>
              </a:ext>
            </a:extLst>
          </p:cNvPr>
          <p:cNvSpPr txBox="1">
            <a:spLocks/>
          </p:cNvSpPr>
          <p:nvPr/>
        </p:nvSpPr>
        <p:spPr>
          <a:xfrm>
            <a:off x="2446919" y="5604749"/>
            <a:ext cx="19666857" cy="3428191"/>
          </a:xfrm>
          <a:prstGeom prst="rect">
            <a:avLst/>
          </a:prstGeom>
        </p:spPr>
        <p:txBody>
          <a:bodyPr anchor="t"/>
          <a:lstStyle>
            <a:lvl1pPr marL="0" indent="0" algn="l" defTabSz="1828800" rtl="0" eaLnBrk="1" latinLnBrk="0" hangingPunct="1">
              <a:lnSpc>
                <a:spcPts val="5000"/>
              </a:lnSpc>
              <a:spcBef>
                <a:spcPts val="1400"/>
              </a:spcBef>
              <a:spcAft>
                <a:spcPts val="1200"/>
              </a:spcAft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00000" indent="-432000" algn="l" defTabSz="1828800" rtl="0" eaLnBrk="1" latinLnBrk="0" hangingPunct="1">
              <a:lnSpc>
                <a:spcPts val="5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0000" indent="-432000" algn="l" defTabSz="1828800" rtl="0" eaLnBrk="1" latinLnBrk="0" hangingPunct="1">
              <a:lnSpc>
                <a:spcPts val="5000"/>
              </a:lnSpc>
              <a:spcBef>
                <a:spcPts val="1000"/>
              </a:spcBef>
              <a:buClr>
                <a:schemeClr val="accent1"/>
              </a:buClr>
              <a:buFont typeface="Helvetica" pitchFamily="2" charset="0"/>
              <a:buChar char="-"/>
              <a:defRPr sz="3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ts val="55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ts val="55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fi-FI" sz="8000" b="1" i="1" dirty="0">
                <a:solidFill>
                  <a:schemeClr val="bg1"/>
                </a:solidFill>
              </a:rPr>
              <a:t>Antaa eväitä opiskelijan</a:t>
            </a:r>
          </a:p>
          <a:p>
            <a:pPr algn="ctr"/>
            <a:r>
              <a:rPr lang="fi-FI" sz="8000" b="1" i="1" dirty="0">
                <a:solidFill>
                  <a:schemeClr val="bg1"/>
                </a:solidFill>
              </a:rPr>
              <a:t> ohjaamiseen ja osaamisen arviointiin</a:t>
            </a:r>
          </a:p>
          <a:p>
            <a:pPr algn="ctr"/>
            <a:endParaRPr lang="fi-FI" sz="7200" i="1" dirty="0">
              <a:solidFill>
                <a:schemeClr val="bg1"/>
              </a:solidFill>
              <a:cs typeface="Arial"/>
            </a:endParaRPr>
          </a:p>
          <a:p>
            <a:endParaRPr lang="fi-FI" sz="7200" i="1" dirty="0">
              <a:solidFill>
                <a:schemeClr val="bg1"/>
              </a:solidFill>
              <a:cs typeface="Arial"/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1553000" y="8403020"/>
            <a:ext cx="218439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fi-FI" sz="8000" b="1" i="1" dirty="0">
                <a:solidFill>
                  <a:srgbClr val="FFFFFF"/>
                </a:solidFill>
              </a:rPr>
              <a:t>Koulutuksen teemoja voi hyödyntää laajasti </a:t>
            </a:r>
            <a:endParaRPr lang="fi-FI" sz="8000" b="1" i="1" dirty="0">
              <a:solidFill>
                <a:srgbClr val="FFFFFF"/>
              </a:solidFill>
              <a:cs typeface="Arial"/>
            </a:endParaRPr>
          </a:p>
          <a:p>
            <a:pPr lvl="0" algn="ctr"/>
            <a:r>
              <a:rPr lang="fi-FI" sz="8000" b="1" i="1" dirty="0">
                <a:solidFill>
                  <a:srgbClr val="FFFFFF"/>
                </a:solidFill>
              </a:rPr>
              <a:t>työyhteisön muussa toiminnassa</a:t>
            </a:r>
            <a:endParaRPr lang="fi-FI" sz="8000" b="1" i="1" dirty="0">
              <a:solidFill>
                <a:srgbClr val="FFFFFF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5245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tsikko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i-FI"/>
          </a:p>
        </p:txBody>
      </p:sp>
      <p:pic>
        <p:nvPicPr>
          <p:cNvPr id="7" name="Kuva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515" y="4100051"/>
            <a:ext cx="17354926" cy="8724389"/>
          </a:xfrm>
          <a:prstGeom prst="rect">
            <a:avLst/>
          </a:prstGeom>
        </p:spPr>
      </p:pic>
      <p:sp>
        <p:nvSpPr>
          <p:cNvPr id="4" name="Suorakulmio 3"/>
          <p:cNvSpPr/>
          <p:nvPr/>
        </p:nvSpPr>
        <p:spPr>
          <a:xfrm>
            <a:off x="2753727" y="901646"/>
            <a:ext cx="206248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8000" b="1" i="1" dirty="0">
                <a:solidFill>
                  <a:schemeClr val="bg1"/>
                </a:solidFill>
              </a:rPr>
              <a:t>Yksilöllisiä koulutuspolkuja ja palveluita yrityksesi tai organisaatiosi tarpeisiin</a:t>
            </a:r>
          </a:p>
        </p:txBody>
      </p:sp>
    </p:spTree>
    <p:extLst>
      <p:ext uri="{BB962C8B-B14F-4D97-AF65-F5344CB8AC3E}">
        <p14:creationId xmlns:p14="http://schemas.microsoft.com/office/powerpoint/2010/main" val="317222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51224-A163-48D2-A063-D1DC3865D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1642" y="4637579"/>
            <a:ext cx="9921841" cy="3391823"/>
          </a:xfrm>
        </p:spPr>
        <p:txBody>
          <a:bodyPr>
            <a:normAutofit/>
          </a:bodyPr>
          <a:lstStyle/>
          <a:p>
            <a:r>
              <a:rPr lang="fi-FI" sz="8000" i="1" dirty="0">
                <a:cs typeface="Arial"/>
              </a:rPr>
              <a:t>Ota yhteyttä!</a:t>
            </a:r>
            <a:endParaRPr lang="fi-FI" sz="8000" i="1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8D561A-864C-49F8-8089-7D836020A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21642" y="8363495"/>
            <a:ext cx="10408671" cy="3009701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4000" b="1" i="1" dirty="0" err="1">
                <a:cs typeface="Arial"/>
              </a:rPr>
              <a:t>OSAOn</a:t>
            </a:r>
            <a:r>
              <a:rPr lang="fi-FI" sz="4000" b="1" i="1" dirty="0">
                <a:cs typeface="Arial"/>
              </a:rPr>
              <a:t> työelämäpalvelut</a:t>
            </a:r>
          </a:p>
          <a:p>
            <a:endParaRPr lang="fi-FI" sz="4000" b="1" i="1" dirty="0">
              <a:cs typeface="Arial"/>
            </a:endParaRPr>
          </a:p>
          <a:p>
            <a:r>
              <a:rPr lang="fi-FI" sz="4000" b="1" i="1" dirty="0">
                <a:cs typeface="Arial"/>
              </a:rPr>
              <a:t>040 141 5320</a:t>
            </a:r>
          </a:p>
        </p:txBody>
      </p:sp>
    </p:spTree>
    <p:extLst>
      <p:ext uri="{BB962C8B-B14F-4D97-AF65-F5344CB8AC3E}">
        <p14:creationId xmlns:p14="http://schemas.microsoft.com/office/powerpoint/2010/main" val="336178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8351224-A163-48D2-A063-D1DC3865D4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21641" y="2088468"/>
            <a:ext cx="9921841" cy="3391823"/>
          </a:xfrm>
        </p:spPr>
        <p:txBody>
          <a:bodyPr/>
          <a:lstStyle/>
          <a:p>
            <a:r>
              <a:rPr lang="fi-FI" sz="8000" dirty="0">
                <a:cs typeface="Arial"/>
              </a:rPr>
              <a:t>Kiitos! </a:t>
            </a:r>
            <a:r>
              <a:rPr lang="fi-FI" dirty="0">
                <a:cs typeface="Arial"/>
              </a:rPr>
              <a:t> </a:t>
            </a:r>
            <a:endParaRPr lang="fi-FI" dirty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438D561A-864C-49F8-8089-7D836020AEE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821641" y="6092022"/>
            <a:ext cx="10408671" cy="4181763"/>
          </a:xfrm>
        </p:spPr>
        <p:txBody>
          <a:bodyPr vert="horz" lIns="0" tIns="0" rIns="0" bIns="0" rtlCol="0" anchor="t">
            <a:noAutofit/>
          </a:bodyPr>
          <a:lstStyle/>
          <a:p>
            <a:r>
              <a:rPr lang="fi-FI" sz="4000" b="1" dirty="0">
                <a:cs typeface="Arial"/>
              </a:rPr>
              <a:t>Ammattikaista -hanke </a:t>
            </a:r>
          </a:p>
          <a:p>
            <a:r>
              <a:rPr lang="fi-FI" sz="4000" dirty="0">
                <a:cs typeface="Arial"/>
              </a:rPr>
              <a:t>Marjo Vilppola, Päivi Käsmä, Mika Kananen</a:t>
            </a:r>
          </a:p>
          <a:p>
            <a:endParaRPr lang="fi-FI" sz="4000" dirty="0">
              <a:cs typeface="Arial"/>
            </a:endParaRPr>
          </a:p>
          <a:p>
            <a:r>
              <a:rPr lang="fi-FI" sz="4000" b="1" dirty="0">
                <a:cs typeface="Arial"/>
              </a:rPr>
              <a:t>Tehokkaasti työhön -hanke </a:t>
            </a:r>
          </a:p>
          <a:p>
            <a:r>
              <a:rPr lang="fi-FI" sz="4000" dirty="0">
                <a:cs typeface="Arial"/>
              </a:rPr>
              <a:t>Virve Kivelä </a:t>
            </a:r>
          </a:p>
          <a:p>
            <a:endParaRPr lang="fi-FI" sz="4000" dirty="0">
              <a:cs typeface="Arial"/>
            </a:endParaRPr>
          </a:p>
          <a:p>
            <a:r>
              <a:rPr lang="fi-FI" sz="4000" b="1" dirty="0" err="1">
                <a:cs typeface="Arial"/>
              </a:rPr>
              <a:t>OSAOn</a:t>
            </a:r>
            <a:r>
              <a:rPr lang="fi-FI" sz="4000" b="1" dirty="0">
                <a:cs typeface="Arial"/>
              </a:rPr>
              <a:t> työelämäpalvelut</a:t>
            </a:r>
          </a:p>
          <a:p>
            <a:r>
              <a:rPr lang="fi-FI" sz="4000" dirty="0">
                <a:cs typeface="Arial"/>
              </a:rPr>
              <a:t>Virpi Spangar</a:t>
            </a:r>
          </a:p>
        </p:txBody>
      </p:sp>
      <p:pic>
        <p:nvPicPr>
          <p:cNvPr id="4" name="Kuva 4">
            <a:extLst>
              <a:ext uri="{FF2B5EF4-FFF2-40B4-BE49-F238E27FC236}">
                <a16:creationId xmlns:a16="http://schemas.microsoft.com/office/drawing/2014/main" id="{D680C1AA-F0FF-43B3-A03F-B9E5903CA7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7786" y="10885516"/>
            <a:ext cx="16667710" cy="240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5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90637" y="3921760"/>
            <a:ext cx="18290381" cy="5443419"/>
          </a:xfrm>
        </p:spPr>
        <p:txBody>
          <a:bodyPr>
            <a:normAutofit/>
          </a:bodyPr>
          <a:lstStyle/>
          <a:p>
            <a:r>
              <a:rPr lang="fi-FI" sz="8000" i="1" dirty="0"/>
              <a:t>Löysitkö yritykseesi hyvän </a:t>
            </a:r>
            <a:br>
              <a:rPr lang="fi-FI" sz="8000" i="1" dirty="0"/>
            </a:br>
            <a:r>
              <a:rPr lang="fi-FI" sz="8000" i="1" dirty="0"/>
              <a:t>työntekijän, joka kuitenkin tarvitsisi lisää osaamista? </a:t>
            </a:r>
            <a:endParaRPr lang="fi-FI" sz="8000" dirty="0"/>
          </a:p>
        </p:txBody>
      </p:sp>
    </p:spTree>
    <p:extLst>
      <p:ext uri="{BB962C8B-B14F-4D97-AF65-F5344CB8AC3E}">
        <p14:creationId xmlns:p14="http://schemas.microsoft.com/office/powerpoint/2010/main" val="2710332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BAC-0928-3B42-9671-5E942BFA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57475" y="3670123"/>
            <a:ext cx="18290381" cy="5714509"/>
          </a:xfrm>
        </p:spPr>
        <p:txBody>
          <a:bodyPr>
            <a:normAutofit/>
          </a:bodyPr>
          <a:lstStyle/>
          <a:p>
            <a:r>
              <a:rPr lang="fi-FI" sz="8000" i="1" dirty="0"/>
              <a:t>Koulutuskokonaisuuksilla ja palveluilla voidaan vastata yrityksen osaamistarpeisiin</a:t>
            </a:r>
          </a:p>
        </p:txBody>
      </p:sp>
    </p:spTree>
    <p:extLst>
      <p:ext uri="{BB962C8B-B14F-4D97-AF65-F5344CB8AC3E}">
        <p14:creationId xmlns:p14="http://schemas.microsoft.com/office/powerpoint/2010/main" val="28526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949619" y="4948237"/>
            <a:ext cx="18290381" cy="6586553"/>
          </a:xfrm>
        </p:spPr>
        <p:txBody>
          <a:bodyPr>
            <a:normAutofit fontScale="90000"/>
          </a:bodyPr>
          <a:lstStyle/>
          <a:p>
            <a:br>
              <a:rPr lang="fi-FI" i="1" dirty="0"/>
            </a:br>
            <a:r>
              <a:rPr lang="fi-FI" i="1" dirty="0"/>
              <a:t>Esimerkiksi</a:t>
            </a:r>
            <a:br>
              <a:rPr lang="fi-FI" dirty="0"/>
            </a:br>
            <a:br>
              <a:rPr lang="fi-FI" dirty="0"/>
            </a:br>
            <a:r>
              <a:rPr lang="fi-FI" sz="8900" i="1" dirty="0"/>
              <a:t>Työntekijä on erinomainen kokki ja haluaa päivittää osaamistaan</a:t>
            </a:r>
            <a:br>
              <a:rPr lang="fi-FI" sz="8900" i="1" dirty="0"/>
            </a:br>
            <a:br>
              <a:rPr lang="fi-FI" sz="8900" dirty="0"/>
            </a:br>
            <a:br>
              <a:rPr lang="fi-FI" sz="8900" b="0" i="1" dirty="0"/>
            </a:br>
            <a:br>
              <a:rPr lang="fi-FI" sz="8900" i="1" dirty="0"/>
            </a:br>
            <a:br>
              <a:rPr lang="fi-FI" dirty="0"/>
            </a:br>
            <a:endParaRPr lang="fi-FI" dirty="0"/>
          </a:p>
        </p:txBody>
      </p:sp>
      <p:sp>
        <p:nvSpPr>
          <p:cNvPr id="5" name="Tekstiruutu 4"/>
          <p:cNvSpPr txBox="1"/>
          <p:nvPr/>
        </p:nvSpPr>
        <p:spPr>
          <a:xfrm>
            <a:off x="2949619" y="8980245"/>
            <a:ext cx="1862865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sz="8000" b="1" i="1" dirty="0">
                <a:solidFill>
                  <a:srgbClr val="FFFFFF"/>
                </a:solidFill>
                <a:ea typeface="+mj-ea"/>
                <a:cs typeface="+mj-cs"/>
              </a:rPr>
              <a:t>Yritys tarvitsee esimies- ja </a:t>
            </a:r>
            <a:r>
              <a:rPr lang="fi-FI" sz="8000" b="1" i="1" dirty="0" err="1">
                <a:solidFill>
                  <a:srgbClr val="FFFFFF"/>
                </a:solidFill>
                <a:ea typeface="+mj-ea"/>
                <a:cs typeface="+mj-cs"/>
              </a:rPr>
              <a:t>some</a:t>
            </a:r>
            <a:r>
              <a:rPr lang="fi-FI" sz="8000" b="1" i="1" dirty="0">
                <a:solidFill>
                  <a:srgbClr val="FFFFFF"/>
                </a:solidFill>
                <a:ea typeface="+mj-ea"/>
                <a:cs typeface="+mj-cs"/>
              </a:rPr>
              <a:t>-markkinoinnin osaajan</a:t>
            </a:r>
            <a:endParaRPr lang="fi-FI" sz="4400" b="1" i="1" dirty="0"/>
          </a:p>
        </p:txBody>
      </p:sp>
    </p:spTree>
    <p:extLst>
      <p:ext uri="{BB962C8B-B14F-4D97-AF65-F5344CB8AC3E}">
        <p14:creationId xmlns:p14="http://schemas.microsoft.com/office/powerpoint/2010/main" val="70048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BAC-0928-3B42-9671-5E942BFAB1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7917" y="3734291"/>
            <a:ext cx="21071443" cy="6283469"/>
          </a:xfrm>
        </p:spPr>
        <p:txBody>
          <a:bodyPr>
            <a:normAutofit/>
          </a:bodyPr>
          <a:lstStyle/>
          <a:p>
            <a:r>
              <a:rPr lang="fi-FI" sz="8000" i="1" dirty="0"/>
              <a:t>Päivitettyään osaamistaan </a:t>
            </a:r>
            <a:r>
              <a:rPr lang="fi-FI" sz="8000" i="1" dirty="0" err="1"/>
              <a:t>OSAOssa</a:t>
            </a:r>
            <a:r>
              <a:rPr lang="fi-FI" sz="8000" i="1" dirty="0"/>
              <a:t>,</a:t>
            </a:r>
            <a:br>
              <a:rPr lang="fi-FI" sz="8000" i="1" dirty="0"/>
            </a:br>
            <a:r>
              <a:rPr lang="fi-FI" sz="8000" i="1" dirty="0"/>
              <a:t> kokki valmistui lähiesimieheksi </a:t>
            </a:r>
            <a:br>
              <a:rPr lang="fi-FI" sz="8000" i="1" dirty="0"/>
            </a:br>
            <a:r>
              <a:rPr lang="fi-FI" sz="8000" i="1" dirty="0"/>
              <a:t>ja </a:t>
            </a:r>
            <a:br>
              <a:rPr lang="fi-FI" sz="8000" i="1" dirty="0"/>
            </a:br>
            <a:r>
              <a:rPr lang="fi-FI" sz="8000" i="1" dirty="0" err="1"/>
              <a:t>some</a:t>
            </a:r>
            <a:r>
              <a:rPr lang="fi-FI" sz="8000" i="1" dirty="0"/>
              <a:t>-markkinoinnin ammattilaiseksi</a:t>
            </a:r>
          </a:p>
        </p:txBody>
      </p:sp>
    </p:spTree>
    <p:extLst>
      <p:ext uri="{BB962C8B-B14F-4D97-AF65-F5344CB8AC3E}">
        <p14:creationId xmlns:p14="http://schemas.microsoft.com/office/powerpoint/2010/main" val="159454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1852166" y="750855"/>
            <a:ext cx="21033938" cy="2142513"/>
          </a:xfrm>
        </p:spPr>
        <p:txBody>
          <a:bodyPr>
            <a:normAutofit/>
          </a:bodyPr>
          <a:lstStyle/>
          <a:p>
            <a:pPr algn="ctr"/>
            <a:r>
              <a:rPr lang="fi-FI" sz="8000" dirty="0"/>
              <a:t>Somettava kokki, esimies</a:t>
            </a:r>
          </a:p>
        </p:txBody>
      </p:sp>
      <p:pic>
        <p:nvPicPr>
          <p:cNvPr id="6" name="Kuva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1" t="9088" r="10042" b="14063"/>
          <a:stretch/>
        </p:blipFill>
        <p:spPr>
          <a:xfrm>
            <a:off x="16951179" y="3026732"/>
            <a:ext cx="5415848" cy="6762575"/>
          </a:xfrm>
          <a:prstGeom prst="rect">
            <a:avLst/>
          </a:prstGeom>
        </p:spPr>
      </p:pic>
      <p:pic>
        <p:nvPicPr>
          <p:cNvPr id="7" name="Kuva 6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283">
            <a:off x="793646" y="3830307"/>
            <a:ext cx="7875687" cy="5779562"/>
          </a:xfrm>
          <a:prstGeom prst="rect">
            <a:avLst/>
          </a:prstGeom>
        </p:spPr>
      </p:pic>
      <p:sp>
        <p:nvSpPr>
          <p:cNvPr id="8" name="Plus 7"/>
          <p:cNvSpPr/>
          <p:nvPr/>
        </p:nvSpPr>
        <p:spPr>
          <a:xfrm>
            <a:off x="8904278" y="5578002"/>
            <a:ext cx="1596572" cy="1582057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7857" y="3481968"/>
            <a:ext cx="6716316" cy="5569337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976C4910-72EF-4993-B7AF-B6E9C459A9E9}"/>
              </a:ext>
            </a:extLst>
          </p:cNvPr>
          <p:cNvSpPr txBox="1"/>
          <p:nvPr/>
        </p:nvSpPr>
        <p:spPr>
          <a:xfrm>
            <a:off x="10763310" y="8856518"/>
            <a:ext cx="6799687" cy="50167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b="1" dirty="0"/>
              <a:t>Lähiesimiestyön ammatti-tutkinto</a:t>
            </a:r>
          </a:p>
          <a:p>
            <a:r>
              <a:rPr lang="fi-FI" sz="4000" b="1" dirty="0"/>
              <a:t>	       +</a:t>
            </a:r>
          </a:p>
          <a:p>
            <a:r>
              <a:rPr lang="fi-FI" sz="4000" b="1" dirty="0"/>
              <a:t>Sosiaalisen median julkaisutaidot työelämässä</a:t>
            </a:r>
          </a:p>
          <a:p>
            <a:endParaRPr lang="fi-FI" sz="4000" b="1" dirty="0">
              <a:cs typeface="Arial"/>
            </a:endParaRPr>
          </a:p>
          <a:p>
            <a:endParaRPr lang="fi-FI" sz="4000" b="1" dirty="0">
              <a:cs typeface="Arial"/>
            </a:endParaRPr>
          </a:p>
          <a:p>
            <a:pPr algn="l"/>
            <a:endParaRPr lang="fi-FI" sz="4000" b="1" dirty="0">
              <a:cs typeface="Arial"/>
            </a:endParaRPr>
          </a:p>
        </p:txBody>
      </p:sp>
      <p:sp>
        <p:nvSpPr>
          <p:cNvPr id="10" name="Tekstiruutu 9"/>
          <p:cNvSpPr txBox="1"/>
          <p:nvPr/>
        </p:nvSpPr>
        <p:spPr>
          <a:xfrm rot="21230732">
            <a:off x="2222896" y="9973670"/>
            <a:ext cx="7800160" cy="13626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Kokki, Ravintola- ja catering-alan perustutkinto </a:t>
            </a:r>
          </a:p>
        </p:txBody>
      </p:sp>
    </p:spTree>
    <p:extLst>
      <p:ext uri="{BB962C8B-B14F-4D97-AF65-F5344CB8AC3E}">
        <p14:creationId xmlns:p14="http://schemas.microsoft.com/office/powerpoint/2010/main" val="428905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00"/>
    </mc:Choice>
    <mc:Fallback xmlns="">
      <p:transition spd="slow" advTm="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16E4C-5A90-3E46-A1A5-0D92951B79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87477" y="4442811"/>
            <a:ext cx="19823883" cy="5101243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>
                <a:cs typeface="Arial"/>
              </a:rPr>
            </a:br>
            <a:br>
              <a:rPr lang="fi-FI" dirty="0"/>
            </a:br>
            <a:r>
              <a:rPr lang="fi-FI" sz="8900" i="1" dirty="0"/>
              <a:t>Elintarvikkeiden valmistaja täydentää osaamistaan  </a:t>
            </a:r>
            <a:br>
              <a:rPr lang="fi-FI" sz="8900" i="1" dirty="0"/>
            </a:br>
            <a:r>
              <a:rPr lang="fi-FI" sz="8900" i="1" dirty="0"/>
              <a:t>kahvilapalveluiden osaamisella</a:t>
            </a:r>
            <a:br>
              <a:rPr lang="fi-FI" sz="8000" dirty="0"/>
            </a:br>
            <a:br>
              <a:rPr lang="fi-FI" sz="8900" dirty="0"/>
            </a:br>
            <a:br>
              <a:rPr lang="fi-FI" dirty="0"/>
            </a:br>
            <a:br>
              <a:rPr lang="fi-FI" dirty="0"/>
            </a:b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246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0"/>
    </mc:Choice>
    <mc:Fallback xmlns="">
      <p:transition spd="slow" advTm="6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2E4A0A-F0DF-A846-8CCC-CC2DA71DF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1266" y="628119"/>
            <a:ext cx="21033938" cy="2142513"/>
          </a:xfrm>
        </p:spPr>
        <p:txBody>
          <a:bodyPr>
            <a:normAutofit/>
          </a:bodyPr>
          <a:lstStyle/>
          <a:p>
            <a:pPr algn="ctr"/>
            <a:r>
              <a:rPr lang="fi-FI" sz="8000" dirty="0"/>
              <a:t>Elintarvikkeita valmistava kahvilamyyjä</a:t>
            </a:r>
          </a:p>
        </p:txBody>
      </p:sp>
      <p:pic>
        <p:nvPicPr>
          <p:cNvPr id="14" name="Kuva 1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754" y="3623856"/>
            <a:ext cx="4534056" cy="5926544"/>
          </a:xfrm>
          <a:prstGeom prst="rect">
            <a:avLst/>
          </a:prstGeom>
        </p:spPr>
      </p:pic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30" t="10071" r="10516" b="5270"/>
          <a:stretch/>
        </p:blipFill>
        <p:spPr>
          <a:xfrm>
            <a:off x="16426990" y="4458862"/>
            <a:ext cx="7167968" cy="5519107"/>
          </a:xfrm>
          <a:prstGeom prst="rect">
            <a:avLst/>
          </a:prstGeom>
        </p:spPr>
      </p:pic>
      <p:sp>
        <p:nvSpPr>
          <p:cNvPr id="16" name="Plus 15"/>
          <p:cNvSpPr/>
          <p:nvPr/>
        </p:nvSpPr>
        <p:spPr>
          <a:xfrm>
            <a:off x="7718957" y="5760451"/>
            <a:ext cx="1362511" cy="14093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7" name="Nuoli oikealle 16"/>
          <p:cNvSpPr/>
          <p:nvPr/>
        </p:nvSpPr>
        <p:spPr>
          <a:xfrm rot="2527182">
            <a:off x="14478666" y="5625950"/>
            <a:ext cx="1842976" cy="102381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836" y="3111265"/>
            <a:ext cx="5885393" cy="7384392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BE7EF967-63F2-4EC2-82EB-E788ADB2643B}"/>
              </a:ext>
            </a:extLst>
          </p:cNvPr>
          <p:cNvSpPr txBox="1"/>
          <p:nvPr/>
        </p:nvSpPr>
        <p:spPr>
          <a:xfrm>
            <a:off x="8809481" y="10584888"/>
            <a:ext cx="7617509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4000" dirty="0"/>
              <a:t> </a:t>
            </a:r>
            <a:r>
              <a:rPr lang="fi-FI" sz="4000" b="1" dirty="0"/>
              <a:t>Kahvilapalvelut tutkinnon osa</a:t>
            </a:r>
            <a:endParaRPr lang="fi-FI" sz="4000" b="1" dirty="0">
              <a:cs typeface="Arial"/>
            </a:endParaRPr>
          </a:p>
        </p:txBody>
      </p:sp>
      <p:sp>
        <p:nvSpPr>
          <p:cNvPr id="6" name="Tekstiruutu 5"/>
          <p:cNvSpPr txBox="1"/>
          <p:nvPr/>
        </p:nvSpPr>
        <p:spPr>
          <a:xfrm>
            <a:off x="2163118" y="10597985"/>
            <a:ext cx="77251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Leipuri-kondiittori </a:t>
            </a:r>
          </a:p>
        </p:txBody>
      </p:sp>
    </p:spTree>
    <p:extLst>
      <p:ext uri="{BB962C8B-B14F-4D97-AF65-F5344CB8AC3E}">
        <p14:creationId xmlns:p14="http://schemas.microsoft.com/office/powerpoint/2010/main" val="36610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SA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33A0"/>
      </a:accent1>
      <a:accent2>
        <a:srgbClr val="009CDE"/>
      </a:accent2>
      <a:accent3>
        <a:srgbClr val="50A683"/>
      </a:accent3>
      <a:accent4>
        <a:srgbClr val="86C8BC"/>
      </a:accent4>
      <a:accent5>
        <a:srgbClr val="C4003D"/>
      </a:accent5>
      <a:accent6>
        <a:srgbClr val="DE4561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65D2EE32AE64A344B5556FB62007C78D" ma:contentTypeVersion="3" ma:contentTypeDescription="Luo uusi asiakirja." ma:contentTypeScope="" ma:versionID="3e30d8e6f924e4ab2d833b17431ffe1d">
  <xsd:schema xmlns:xsd="http://www.w3.org/2001/XMLSchema" xmlns:xs="http://www.w3.org/2001/XMLSchema" xmlns:p="http://schemas.microsoft.com/office/2006/metadata/properties" xmlns:ns2="66f70e37-a6f1-4815-9771-5aa698be80a2" targetNamespace="http://schemas.microsoft.com/office/2006/metadata/properties" ma:root="true" ma:fieldsID="8be252952a68794d374ae9441c02e77a" ns2:_="">
    <xsd:import namespace="66f70e37-a6f1-4815-9771-5aa698be80a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6f70e37-a6f1-4815-9771-5aa698be80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7DCD472-6ECF-4CC1-BFF6-748762829E6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FF96C2A-E388-4FC6-825B-A463C2473AA5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66f70e37-a6f1-4815-9771-5aa698be80a2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5EEC62A-20B4-4A0D-BF02-68DDE25166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6f70e37-a6f1-4815-9771-5aa698be80a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392</TotalTime>
  <Words>438</Words>
  <Application>Microsoft Office PowerPoint</Application>
  <PresentationFormat>Mukautettu</PresentationFormat>
  <Paragraphs>122</Paragraphs>
  <Slides>27</Slides>
  <Notes>24</Notes>
  <HiddenSlides>0</HiddenSlides>
  <MMClips>1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3" baseType="lpstr">
      <vt:lpstr>Arial</vt:lpstr>
      <vt:lpstr>Arial,Sans-Serif</vt:lpstr>
      <vt:lpstr>Calibri</vt:lpstr>
      <vt:lpstr>Helvetica</vt:lpstr>
      <vt:lpstr>Segoe UI</vt:lpstr>
      <vt:lpstr>Office Theme</vt:lpstr>
      <vt:lpstr>PowerPoint-esitys</vt:lpstr>
      <vt:lpstr> </vt:lpstr>
      <vt:lpstr>Löysitkö yritykseesi hyvän  työntekijän, joka kuitenkin tarvitsisi lisää osaamista? </vt:lpstr>
      <vt:lpstr>Koulutuskokonaisuuksilla ja palveluilla voidaan vastata yrityksen osaamistarpeisiin</vt:lpstr>
      <vt:lpstr> Esimerkiksi  Työntekijä on erinomainen kokki ja haluaa päivittää osaamistaan     </vt:lpstr>
      <vt:lpstr>Päivitettyään osaamistaan OSAOssa,  kokki valmistui lähiesimieheksi  ja  some-markkinoinnin ammattilaiseksi</vt:lpstr>
      <vt:lpstr>Somettava kokki, esimies</vt:lpstr>
      <vt:lpstr>   Elintarvikkeiden valmistaja täydentää osaamistaan   kahvilapalveluiden osaamisella    </vt:lpstr>
      <vt:lpstr>Elintarvikkeita valmistava kahvilamyyjä</vt:lpstr>
      <vt:lpstr>      Monipalvelualan yrityksessä voisi olla töitä tarjolla kivitöitä taitavalle toimitilahuoltajalle     </vt:lpstr>
      <vt:lpstr>Kivitöitä tekevä toimitilahuoltaja</vt:lpstr>
      <vt:lpstr>  Jäikö työntekijälläsi opinnot kesken?     </vt:lpstr>
      <vt:lpstr>Opintoja voi jatkaa myöhemmin  esimerkiksi työn ohessa  ja täydentää koko tutkinnoksi </vt:lpstr>
      <vt:lpstr>  Jos työntekijällä on tutkinto kesken koulutuksen voi suorittaa loppuun ja täydentää sitä toisen alan osaamisella     </vt:lpstr>
      <vt:lpstr>Huolenpitoa ja ruoan valmistusta </vt:lpstr>
      <vt:lpstr>Tarvitseeko yrityksesi työntekijä tai  sinä täydennyskoulutusta?  </vt:lpstr>
      <vt:lpstr>Koulutusvaihtoehtona voi olla erilaiset henkilöstökoulutukset  tai  yrittäjän oppisopimus  </vt:lpstr>
      <vt:lpstr>Koulutus voi sisältää esimerkiksi</vt:lpstr>
      <vt:lpstr>Kirjanpitoa ja asiakaspalvelua</vt:lpstr>
      <vt:lpstr>Yrityksen kehittämisen osaamisala </vt:lpstr>
      <vt:lpstr>Voimme räätälöidä   ammatillisiin perustutkintoihin,  yrityksen osaamistarpeista lähteviä yrityspolkuja  </vt:lpstr>
      <vt:lpstr>Yrityspolkuopintoihin valitaan ammatillisia valinnaisia   </vt:lpstr>
      <vt:lpstr>Yrityspolkuopinnot toteutetaan joustavasti oppilaitoksessa ja työpaikalla     </vt:lpstr>
      <vt:lpstr>Työpaikkaohjaajakoulutus</vt:lpstr>
      <vt:lpstr>PowerPoint-esitys</vt:lpstr>
      <vt:lpstr>Ota yhteyttä!</vt:lpstr>
      <vt:lpstr>Kiitos!  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Marita Jylhä</dc:creator>
  <cp:lastModifiedBy>Marjo Vilppola</cp:lastModifiedBy>
  <cp:revision>71</cp:revision>
  <cp:lastPrinted>2019-08-27T08:48:03Z</cp:lastPrinted>
  <dcterms:created xsi:type="dcterms:W3CDTF">2019-05-09T05:56:15Z</dcterms:created>
  <dcterms:modified xsi:type="dcterms:W3CDTF">2019-09-26T12:34:49Z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0x01010065D2EE32AE64A344B5556FB62007C78D</vt:lpwstr>
  </property>
</Properties>
</file>