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2" r:id="rId5"/>
  </p:sldMasterIdLst>
  <p:notesMasterIdLst>
    <p:notesMasterId r:id="rId19"/>
  </p:notesMasterIdLst>
  <p:sldIdLst>
    <p:sldId id="258" r:id="rId6"/>
    <p:sldId id="260" r:id="rId7"/>
    <p:sldId id="261" r:id="rId8"/>
    <p:sldId id="257" r:id="rId9"/>
    <p:sldId id="259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2891"/>
    <a:srgbClr val="EB0087"/>
    <a:srgbClr val="A5CD3C"/>
    <a:srgbClr val="008CDC"/>
    <a:srgbClr val="FFD200"/>
    <a:srgbClr val="1EA5D2"/>
    <a:srgbClr val="F58214"/>
    <a:srgbClr val="FF4E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94"/>
    <p:restoredTop sz="94664"/>
  </p:normalViewPr>
  <p:slideViewPr>
    <p:cSldViewPr snapToGrid="0" snapToObjects="1">
      <p:cViewPr varScale="1">
        <p:scale>
          <a:sx n="131" d="100"/>
          <a:sy n="131" d="100"/>
        </p:scale>
        <p:origin x="7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ACD22-95F4-3A41-B9C7-48D37315ACD7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7AE533-8F84-8245-853F-B398D8A8E3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1119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7AE533-8F84-8245-853F-B398D8A8E336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2560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7AE533-8F84-8245-853F-B398D8A8E336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52841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7AE533-8F84-8245-853F-B398D8A8E336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0681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7AE533-8F84-8245-853F-B398D8A8E336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7081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7AE533-8F84-8245-853F-B398D8A8E336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9096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7AE533-8F84-8245-853F-B398D8A8E336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6362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7AE533-8F84-8245-853F-B398D8A8E336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5322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7AE533-8F84-8245-853F-B398D8A8E336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1764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7AE533-8F84-8245-853F-B398D8A8E336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917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7AE533-8F84-8245-853F-B398D8A8E336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5397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7AE533-8F84-8245-853F-B398D8A8E336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53965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7AE533-8F84-8245-853F-B398D8A8E336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5424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EB1B8-4C2F-2240-8D57-0C0FB47B9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0FA527-7AD0-264C-9A3F-2EC7D4E8EA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C3E02-FAE1-C84C-B304-1C41372923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A97206-9D69-9946-9967-545C08B923B8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D224B-4A76-6341-ABFE-6FCD2C00D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FE55D-48CE-0444-9DE1-18D2738F0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B621-8276-4D45-B099-5CAEC6DD00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7039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A98D6-A5A7-9041-8286-147B432D7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9D5265-7F45-EA44-B3E9-3D9D9D2D44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F3C4B-0E73-E94C-9EB1-86A8E869F6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A97206-9D69-9946-9967-545C08B923B8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2EDAF-7B9F-CE4D-8840-5FDECDDC5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98F14-A2E7-B24F-AC21-3234CD762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B621-8276-4D45-B099-5CAEC6DD00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9759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FF0453-C386-F144-8FBF-1F3F46DD61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5259B2-4869-4D49-BC1C-B54EF7709A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CD840-8FFC-E045-84D3-F463E523AB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A97206-9D69-9946-9967-545C08B923B8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9C272-0987-914F-ADFE-663F312BC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EE91D-5D6D-EE44-971B-05F20AA1D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B621-8276-4D45-B099-5CAEC6DD00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7358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620C5-61ED-3746-ABD1-740269A39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485B13-1B02-A745-AB78-09D897343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5955E-DA15-654B-87B6-309D19D96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BB74-E141-3C46-9794-D2D622CC2F2C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C9509-2EBC-514B-8A0E-7EDC3CFEB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DABDF-2C61-D848-8F74-19A2DDEF8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4E2E-2749-B940-B1DE-6BCE890615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3015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522E3-8619-D04E-8696-0777DCB3F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9CBF9-6671-9541-9C2C-398DFB9EC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A2364-036E-6643-B07C-EAF769428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BB74-E141-3C46-9794-D2D622CC2F2C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F7C18-2425-0744-9138-875559A47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12BF6-B30B-ED44-BDFB-AA918DBF2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4E2E-2749-B940-B1DE-6BCE890615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5016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FCA46-2931-A845-871F-8C05BE775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90A9C-5832-8C4A-BD91-AE08B2019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C1BDD-674E-CA4F-9035-8C2B55BA8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BB74-E141-3C46-9794-D2D622CC2F2C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06AD-D7DE-6049-B9C4-76C17F093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9DD14-017C-F242-B1DB-4F29C2CE0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4E2E-2749-B940-B1DE-6BCE890615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13711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534EE-A660-0046-A5E7-C1AFB223E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65C0D-D0D8-C34B-9083-8FC5FEB749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ABA8C-CBD5-2841-B50B-464F362F0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43C02-9E1E-D941-9DDE-538346EDE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BB74-E141-3C46-9794-D2D622CC2F2C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72B340-24BF-4946-890D-24070C8FA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E600DF-56FB-254E-9247-93D1FCC48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4E2E-2749-B940-B1DE-6BCE890615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5003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97254-B6A7-BF4E-A1A9-6A6E9E5DB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FE8587-51D7-C148-9206-3B7E84D26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B3228-1010-BE4A-90DB-1957B9242E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3CD55D-BE49-2C4D-A27C-F78B6B59FE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7A8136-15B1-9743-9964-5DB9A8E45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7A3247-4D1C-4840-A3B2-20EF2D275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BB74-E141-3C46-9794-D2D622CC2F2C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413D65-0234-E149-AE15-2AB94C160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2098F4-11E9-3C4E-823F-FA28D9327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4E2E-2749-B940-B1DE-6BCE890615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10400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7DDC9-53F8-4E4A-AE83-B419AAE73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FEE380-B9FF-174E-9503-1EB6B5058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BB74-E141-3C46-9794-D2D622CC2F2C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D5B56F-CA5C-E142-B41A-0A30AA0ED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5E6A2D-55EB-5F4D-B7F4-EF6BFFA9C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4E2E-2749-B940-B1DE-6BCE890615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71298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B7A792-DE6B-174D-806F-ABE779C0F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BB74-E141-3C46-9794-D2D622CC2F2C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68591A-75C7-9241-A9A6-77692E909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019575-CBF4-8145-A8D2-2FDDF6EA8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4E2E-2749-B940-B1DE-6BCE890615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48684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C9A4C-3E4E-C540-A720-0799B746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F5927-D08A-4142-9E53-3AE3F9759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C2E6E6-5849-194B-9BDD-D2122A74AF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DCB8AB-F8A0-964C-8C80-73847F79E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BB74-E141-3C46-9794-D2D622CC2F2C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E20A8-4D66-8C49-83C1-81652B94E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2DFB75-5523-9C4D-8279-691CB8D22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4E2E-2749-B940-B1DE-6BCE890615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7413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E2BA5-EDBD-4248-B1BB-A16B49F07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9F247-8762-254D-9F48-5F2E09FC3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98273-1173-AF4B-9DCB-714D54B140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A97206-9D69-9946-9967-545C08B923B8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D437E-5EAC-864B-B9BF-56D6A85D0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7A30F-A30B-5147-A8BF-A54C5C526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B621-8276-4D45-B099-5CAEC6DD00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80509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04EE8-D2AD-4F48-BCBA-B650C96F3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E3806E-D16D-E747-8CD9-C099A593C0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6408E7-044F-2948-B699-B9B228F1A6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DCF8B-B290-BC4B-9F3B-787700D58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BB74-E141-3C46-9794-D2D622CC2F2C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E643CF-A674-FC48-AF31-FC8A4D9BE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FEA0E0-72B0-D44F-A4AF-4952205A2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4E2E-2749-B940-B1DE-6BCE890615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54859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C00E8-0935-E347-9719-A1F8BFC35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0C4A16-405E-F346-AC0F-34CD67130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15604-F497-C14F-84B9-CEEEF4418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BB74-E141-3C46-9794-D2D622CC2F2C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9CF7F-7CBB-F94D-B103-6FFED15B4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F2A4A-350F-9846-ADE6-C73A2135E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4E2E-2749-B940-B1DE-6BCE890615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41536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194CCC-089D-E44A-88FF-55FDA1A155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DBC6F7-7DC3-A84C-AE26-00C891837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EB500-E560-DC45-8BFE-5CC29E4D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BB74-E141-3C46-9794-D2D622CC2F2C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09B54-7F57-F74A-BC5A-D70CDD8AD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AE9BC-744E-4149-BDD9-55FABFB90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4E2E-2749-B940-B1DE-6BCE890615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977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0C91A-2E11-6746-97FE-7B5EFAE53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3A3012-A20D-0647-B574-705C7ADE5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5BD61-B4C1-E649-B8A3-DAC7E9FA09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A97206-9D69-9946-9967-545C08B923B8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94C2E-90E5-7A4B-B057-FA32FBB67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9D55E-C594-0149-B3B6-4B7704E38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B621-8276-4D45-B099-5CAEC6DD00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785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77802-E4D3-5D42-8890-3BBB4F415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A69DA-3668-114E-BCA2-3CB3F40DB1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95EDDD-A306-B440-98F3-2BCA2BAF3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1461B0-8235-2143-856A-7B33065BCB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A97206-9D69-9946-9967-545C08B923B8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1426F-27BB-A94D-B912-B1475DC34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50E91A-6BF7-394E-A2A0-6001DCD9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B621-8276-4D45-B099-5CAEC6DD00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8053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2D75B-84CB-114B-996C-CDD1E10BF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000A3-5A2B-2C41-8162-BEB150A38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334AE6-2E33-CC47-BD94-2CD4536BE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606B27-9182-4846-B542-625B054390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1ECCFB-0300-FE49-8B41-763B50AD89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45299A-DFA5-C746-B206-CEC608D9F2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A97206-9D69-9946-9967-545C08B923B8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26CCF2-3236-4747-AD51-08DC7EACA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3E90F3-B7F2-DF48-9DA5-21553C0EA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B621-8276-4D45-B099-5CAEC6DD00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208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F60F6-2D99-EE4E-861F-2ABA8E34E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43BD1F-5BE7-E44E-8BF6-7D39EBC944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A97206-9D69-9946-9967-545C08B923B8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11D429-18D7-FB44-BEE5-A188ECC9C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7AAE39-94AB-074F-84F8-3FDA28DAC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B621-8276-4D45-B099-5CAEC6DD00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483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D45CF-51F7-3442-A617-17330DDA3C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A97206-9D69-9946-9967-545C08B923B8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F594A6-D7F9-1F4C-B91F-C6A035B74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DCF41-D7D6-CE48-A5FC-DA570927E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B621-8276-4D45-B099-5CAEC6DD00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1045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A028F-7D65-8442-B116-857389982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4106F-D43C-7649-B545-CC7367FD5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C2767-50C7-934A-9D8A-C3BBA709B2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4B95EA-B33B-C54B-9F27-6D345D4C8D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A97206-9D69-9946-9967-545C08B923B8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3090D1-CDB5-4046-AFEA-8B8952586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835E26-74A4-F04A-B8D6-455189BA4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B621-8276-4D45-B099-5CAEC6DD00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049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FBAD0-10F0-B642-862A-5D6F1BED8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3EF2EA-0783-C748-BA13-B5410EF90D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25014D-257B-2147-9345-0ABCDD25D5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87C360-4D0C-FC44-8BAF-D0554E423C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A97206-9D69-9946-9967-545C08B923B8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E70E3-CE1D-A142-982F-12BE5AA72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6EA5A-1FFD-1447-8DFA-91BA48CF0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B621-8276-4D45-B099-5CAEC6DD00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737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18" Type="http://schemas.openxmlformats.org/officeDocument/2006/relationships/image" Target="../media/image6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653B90-854A-DE4E-8005-EEEC7E9DB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47F4D-4C32-5C4E-9EC6-404FDD09F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76786-A417-3240-8CDC-FF15CC103E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6974C-88B9-A844-8F7E-EE19DA5B88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F9438-4A5E-3E4A-8F71-310AACA5ADD2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6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C9D2FEA9-29EB-3B42-96B6-8EAA0B97DAE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-11278"/>
            <a:ext cx="12192000" cy="63309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B0C6AEF-1115-7B4F-AECF-F5F2820F9180}"/>
              </a:ext>
            </a:extLst>
          </p:cNvPr>
          <p:cNvSpPr txBox="1"/>
          <p:nvPr userDrawn="1"/>
        </p:nvSpPr>
        <p:spPr>
          <a:xfrm>
            <a:off x="7414483" y="6496997"/>
            <a:ext cx="62788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Mallin kehittämisessä hyödynnetty </a:t>
            </a:r>
            <a:r>
              <a:rPr lang="fi-FI" sz="1000" dirty="0" err="1"/>
              <a:t>Ysaon</a:t>
            </a:r>
            <a:r>
              <a:rPr lang="fi-FI" sz="1000" dirty="0"/>
              <a:t> </a:t>
            </a:r>
            <a:r>
              <a:rPr lang="fi-FI" sz="1000" dirty="0" err="1"/>
              <a:t>Ponsse</a:t>
            </a:r>
            <a:r>
              <a:rPr lang="fi-FI" sz="1000" dirty="0"/>
              <a:t>-polku toimintamallia (Miika Vaarasuo)</a:t>
            </a:r>
          </a:p>
        </p:txBody>
      </p: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21D94923-D03E-DD4B-9DE3-76C8221FB43C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208806" y="6428709"/>
            <a:ext cx="932024" cy="3289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015804E-16A2-6E4D-A3A4-2A55C389B25A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3266165" y="6428709"/>
            <a:ext cx="380437" cy="39402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5B18DDB-EF3E-AE47-9C4E-775EF1976DB7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2369430" y="6398812"/>
            <a:ext cx="571734" cy="4040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4CB83EF-8198-164D-9A57-98218337A2C9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3075388" y="3768837"/>
            <a:ext cx="1790583" cy="172693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ED22BFF-17E0-C444-9977-9F20D77C7469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208806" y="258241"/>
            <a:ext cx="10634393" cy="558464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2061062-4B8C-2449-ACBC-7518086059CE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11371" y="6492875"/>
            <a:ext cx="868836" cy="23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76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8FD55-C74D-2F4C-B888-A09FEA2D2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D1C758-BA18-D143-8C9B-BF99BFEE3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DC3A9-E24A-B944-B3DE-1E5B00D8B6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EBB74-E141-3C46-9794-D2D622CC2F2C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6D874-A787-8D46-AA98-032AD2F4B1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566DA-8B06-E24E-9DA6-82B58DB90E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14E2E-2749-B940-B1DE-6BCE890615B7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6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83561C2D-CA75-FD4C-9596-917DF39BBFE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457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png"/><Relationship Id="rId18" Type="http://schemas.openxmlformats.org/officeDocument/2006/relationships/image" Target="../media/image14.png"/><Relationship Id="rId26" Type="http://schemas.openxmlformats.org/officeDocument/2006/relationships/slide" Target="slide9.xml"/><Relationship Id="rId39" Type="http://schemas.openxmlformats.org/officeDocument/2006/relationships/image" Target="../media/image21.png"/><Relationship Id="rId21" Type="http://schemas.openxmlformats.org/officeDocument/2006/relationships/image" Target="../media/image15.png"/><Relationship Id="rId34" Type="http://schemas.openxmlformats.org/officeDocument/2006/relationships/image" Target="../media/image20.png"/><Relationship Id="rId7" Type="http://schemas.openxmlformats.org/officeDocument/2006/relationships/image" Target="../media/image9.png"/><Relationship Id="rId12" Type="http://schemas.openxmlformats.org/officeDocument/2006/relationships/image" Target="../media/image10.png"/><Relationship Id="rId17" Type="http://schemas.openxmlformats.org/officeDocument/2006/relationships/slide" Target="slide6.xml"/><Relationship Id="rId25" Type="http://schemas.openxmlformats.org/officeDocument/2006/relationships/image" Target="../media/image17.png"/><Relationship Id="rId33" Type="http://schemas.openxmlformats.org/officeDocument/2006/relationships/image" Target="../media/image19.png"/><Relationship Id="rId38" Type="http://schemas.openxmlformats.org/officeDocument/2006/relationships/slide" Target="slide12.xml"/><Relationship Id="rId2" Type="http://schemas.openxmlformats.org/officeDocument/2006/relationships/image" Target="../media/image8.png"/><Relationship Id="rId16" Type="http://schemas.openxmlformats.org/officeDocument/2006/relationships/image" Target="../media/image14.png"/><Relationship Id="rId20" Type="http://schemas.openxmlformats.org/officeDocument/2006/relationships/slide" Target="slide7.xml"/><Relationship Id="rId29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11" Type="http://schemas.openxmlformats.org/officeDocument/2006/relationships/slide" Target="slide3.xml"/><Relationship Id="rId24" Type="http://schemas.openxmlformats.org/officeDocument/2006/relationships/image" Target="../media/image16.png"/><Relationship Id="rId32" Type="http://schemas.openxmlformats.org/officeDocument/2006/relationships/slide" Target="slide11.xml"/><Relationship Id="rId37" Type="http://schemas.openxmlformats.org/officeDocument/2006/relationships/image" Target="../media/image21.png"/><Relationship Id="rId5" Type="http://schemas.openxmlformats.org/officeDocument/2006/relationships/image" Target="../media/image9.png"/><Relationship Id="rId15" Type="http://schemas.openxmlformats.org/officeDocument/2006/relationships/image" Target="../media/image13.png"/><Relationship Id="rId23" Type="http://schemas.openxmlformats.org/officeDocument/2006/relationships/slide" Target="slide8.xml"/><Relationship Id="rId28" Type="http://schemas.openxmlformats.org/officeDocument/2006/relationships/image" Target="../media/image18.png"/><Relationship Id="rId36" Type="http://schemas.openxmlformats.org/officeDocument/2006/relationships/image" Target="../media/image20.png"/><Relationship Id="rId19" Type="http://schemas.openxmlformats.org/officeDocument/2006/relationships/image" Target="../media/image15.png"/><Relationship Id="rId31" Type="http://schemas.openxmlformats.org/officeDocument/2006/relationships/image" Target="../media/image19.png"/><Relationship Id="rId4" Type="http://schemas.openxmlformats.org/officeDocument/2006/relationships/image" Target="../media/image8.png"/><Relationship Id="rId14" Type="http://schemas.openxmlformats.org/officeDocument/2006/relationships/slide" Target="slide5.xml"/><Relationship Id="rId22" Type="http://schemas.openxmlformats.org/officeDocument/2006/relationships/image" Target="../media/image16.png"/><Relationship Id="rId27" Type="http://schemas.openxmlformats.org/officeDocument/2006/relationships/image" Target="../media/image17.png"/><Relationship Id="rId30" Type="http://schemas.openxmlformats.org/officeDocument/2006/relationships/image" Target="../media/image18.png"/><Relationship Id="rId35" Type="http://schemas.openxmlformats.org/officeDocument/2006/relationships/slide" Target="slide13.xml"/><Relationship Id="rId8" Type="http://schemas.openxmlformats.org/officeDocument/2006/relationships/image" Target="../media/image10.png"/><Relationship Id="rId3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ao.fi/wp-content/uploads/2019/07/tyoelama-oppimisessa-mukana-esite.pdf" TargetMode="External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osao.fi/palvelut-tyopaikoille/oppisopimuksella-osaajia/" TargetMode="External"/><Relationship Id="rId5" Type="http://schemas.openxmlformats.org/officeDocument/2006/relationships/hyperlink" Target="https://minedu.fi/tyopaikalla-oppiminen" TargetMode="External"/><Relationship Id="rId4" Type="http://schemas.openxmlformats.org/officeDocument/2006/relationships/hyperlink" Target="https://vimeo.com/285012660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2.png"/><Relationship Id="rId4" Type="http://schemas.openxmlformats.org/officeDocument/2006/relationships/hyperlink" Target="https://www.osao.fi/wp-content/uploads/2019/09/Liite4-Yrityspolkumallin-todistusluonnos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hyperlink" Target="https://www.osao.fi/opinnot/tyopaikkaohjaajakoulutu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osao.fi/wp-content/uploads/2019/09/Liite3-Kumppanuuspolkumalli-suorituspolkujen-suunnittelu.pptx" TargetMode="External"/><Relationship Id="rId5" Type="http://schemas.openxmlformats.org/officeDocument/2006/relationships/hyperlink" Target="https://www.osao.fi/wp-content/uploads/2019/09/Liite2-Yhteistyosopimusluonnos-yrityspolku.doc" TargetMode="External"/><Relationship Id="rId4" Type="http://schemas.openxmlformats.org/officeDocument/2006/relationships/hyperlink" Target="https://www.osao.fi/wp-content/uploads/2019/09/Liite-1-esittelymateriaali-yrityksille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EBF7F57C-AFBA-BB4E-A23A-59DCAFA2863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71919371"/>
                  </p:ext>
                </p:extLst>
              </p:nvPr>
            </p:nvGraphicFramePr>
            <p:xfrm>
              <a:off x="2038029" y="983022"/>
              <a:ext cx="1767852" cy="671062"/>
            </p:xfrm>
            <a:graphic>
              <a:graphicData uri="http://schemas.microsoft.com/office/powerpoint/2016/slidezoom">
                <pslz:sldZm>
                  <pslz:sldZmObj sldId="257" cId="3661224587">
                    <pslz:zmPr id="{19BF4B55-1479-9143-81B3-B1B08191F793}" imageType="cover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67852" cy="671062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BF7F57C-AFBA-BB4E-A23A-59DCAFA2863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38029" y="983022"/>
                <a:ext cx="1767852" cy="6710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FFABBFE1-85D6-2440-A9B7-30C4610DEBD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83467415"/>
                  </p:ext>
                </p:extLst>
              </p:nvPr>
            </p:nvGraphicFramePr>
            <p:xfrm>
              <a:off x="11585214" y="90688"/>
              <a:ext cx="343436" cy="343436"/>
            </p:xfrm>
            <a:graphic>
              <a:graphicData uri="http://schemas.microsoft.com/office/powerpoint/2016/slidezoom">
                <pslz:sldZm>
                  <pslz:sldZmObj sldId="260" cId="1397144453">
                    <pslz:zmPr id="{D41E4388-7EDB-9A49-B50F-15051E5BF394}" imageType="cover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43436" cy="343436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Slide Zoom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FFABBFE1-85D6-2440-A9B7-30C4610DEBD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585214" y="90688"/>
                <a:ext cx="343436" cy="343436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0" name="Slide Zoom 29">
                <a:extLst>
                  <a:ext uri="{FF2B5EF4-FFF2-40B4-BE49-F238E27FC236}">
                    <a16:creationId xmlns:a16="http://schemas.microsoft.com/office/drawing/2014/main" id="{E0B9F172-1529-9143-B6E7-DEAD58C0535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40385465"/>
                  </p:ext>
                </p:extLst>
              </p:nvPr>
            </p:nvGraphicFramePr>
            <p:xfrm>
              <a:off x="85673" y="385574"/>
              <a:ext cx="1338137" cy="657728"/>
            </p:xfrm>
            <a:graphic>
              <a:graphicData uri="http://schemas.microsoft.com/office/powerpoint/2016/slidezoom">
                <pslz:sldZm>
                  <pslz:sldZmObj sldId="261" cId="1404246345">
                    <pslz:zmPr id="{1C45165A-C022-1D4A-BE2E-4E7290EB94C3}" imageType="cover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38137" cy="657728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0" name="Slide Zoom 29">
                <a:hlinkClick r:id="rId11" action="ppaction://hlinksldjump"/>
                <a:extLst>
                  <a:ext uri="{FF2B5EF4-FFF2-40B4-BE49-F238E27FC236}">
                    <a16:creationId xmlns:a16="http://schemas.microsoft.com/office/drawing/2014/main" id="{E0B9F172-1529-9143-B6E7-DEAD58C0535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5673" y="385574"/>
                <a:ext cx="1338137" cy="657728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0D4B31EC-0EE1-2645-81AF-8104B3ED23D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25467016"/>
                  </p:ext>
                </p:extLst>
              </p:nvPr>
            </p:nvGraphicFramePr>
            <p:xfrm>
              <a:off x="-53707" y="1961012"/>
              <a:ext cx="2343946" cy="2003373"/>
            </p:xfrm>
            <a:graphic>
              <a:graphicData uri="http://schemas.microsoft.com/office/powerpoint/2016/slidezoom">
                <pslz:sldZm>
                  <pslz:sldZmObj sldId="259" cId="975833197">
                    <pslz:zmPr id="{534AC240-A479-5845-BD97-EB8D63C06E4B}" imageType="cover" transitionDur="1000">
                      <p166:blipFill xmlns:p166="http://schemas.microsoft.com/office/powerpoint/2016/6/main">
                        <a:blip r:embed="rId1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343946" cy="2003373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Slide Zoom 2">
                <a:hlinkClick r:id="rId14" action="ppaction://hlinksldjump"/>
                <a:extLst>
                  <a:ext uri="{FF2B5EF4-FFF2-40B4-BE49-F238E27FC236}">
                    <a16:creationId xmlns:a16="http://schemas.microsoft.com/office/drawing/2014/main" id="{0D4B31EC-0EE1-2645-81AF-8104B3ED23D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-53707" y="1961012"/>
                <a:ext cx="2343946" cy="2003373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54DBB1BD-CEFD-F246-A591-1ED13E1B3EC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047160"/>
                  </p:ext>
                </p:extLst>
              </p:nvPr>
            </p:nvGraphicFramePr>
            <p:xfrm>
              <a:off x="501867" y="5406925"/>
              <a:ext cx="1980862" cy="789755"/>
            </p:xfrm>
            <a:graphic>
              <a:graphicData uri="http://schemas.microsoft.com/office/powerpoint/2016/slidezoom">
                <pslz:sldZm>
                  <pslz:sldZmObj sldId="262" cId="285636890">
                    <pslz:zmPr id="{1AB7CA07-CE9F-A347-9730-8FBDDEE21558}" imageType="cover" transitionDur="1000">
                      <p166:blipFill xmlns:p166="http://schemas.microsoft.com/office/powerpoint/2016/6/main">
                        <a:blip r:embed="rId1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980862" cy="789755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17" action="ppaction://hlinksldjump"/>
                <a:extLst>
                  <a:ext uri="{FF2B5EF4-FFF2-40B4-BE49-F238E27FC236}">
                    <a16:creationId xmlns:a16="http://schemas.microsoft.com/office/drawing/2014/main" id="{54DBB1BD-CEFD-F246-A591-1ED13E1B3EC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01867" y="5406925"/>
                <a:ext cx="1980862" cy="789755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4EE69086-5019-AB47-B404-531B8CCBBC3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28606096"/>
                  </p:ext>
                </p:extLst>
              </p:nvPr>
            </p:nvGraphicFramePr>
            <p:xfrm>
              <a:off x="5807675" y="4686309"/>
              <a:ext cx="2017725" cy="720616"/>
            </p:xfrm>
            <a:graphic>
              <a:graphicData uri="http://schemas.microsoft.com/office/powerpoint/2016/slidezoom">
                <pslz:sldZm>
                  <pslz:sldZmObj sldId="263" cId="3388024578">
                    <pslz:zmPr id="{C22E9ED3-C72D-1147-B14A-8BF0D4BFA6C2}" imageType="cover" transitionDur="1000">
                      <p166:blipFill xmlns:p166="http://schemas.microsoft.com/office/powerpoint/2016/6/main">
                        <a:blip r:embed="rId1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017725" cy="720616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20" action="ppaction://hlinksldjump"/>
                <a:extLst>
                  <a:ext uri="{FF2B5EF4-FFF2-40B4-BE49-F238E27FC236}">
                    <a16:creationId xmlns:a16="http://schemas.microsoft.com/office/drawing/2014/main" id="{4EE69086-5019-AB47-B404-531B8CCBBC3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807675" y="4686309"/>
                <a:ext cx="2017725" cy="720616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ABE05649-1340-9A40-9C12-119ACCAA18A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63582479"/>
                  </p:ext>
                </p:extLst>
              </p:nvPr>
            </p:nvGraphicFramePr>
            <p:xfrm>
              <a:off x="4078275" y="2875172"/>
              <a:ext cx="2017725" cy="668290"/>
            </p:xfrm>
            <a:graphic>
              <a:graphicData uri="http://schemas.microsoft.com/office/powerpoint/2016/slidezoom">
                <pslz:sldZm>
                  <pslz:sldZmObj sldId="264" cId="1305235830">
                    <pslz:zmPr id="{3FB2B3C9-D82E-CA44-887E-55696FA94F19}" imageType="cover" transitionDur="1000">
                      <p166:blipFill xmlns:p166="http://schemas.microsoft.com/office/powerpoint/2016/6/main">
                        <a:blip r:embed="rId2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017725" cy="668290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Slide Zoom 7">
                <a:hlinkClick r:id="rId23" action="ppaction://hlinksldjump"/>
                <a:extLst>
                  <a:ext uri="{FF2B5EF4-FFF2-40B4-BE49-F238E27FC236}">
                    <a16:creationId xmlns:a16="http://schemas.microsoft.com/office/drawing/2014/main" id="{ABE05649-1340-9A40-9C12-119ACCAA18A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078275" y="2875172"/>
                <a:ext cx="2017725" cy="668290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5" name="Slide Zoom 34">
                <a:extLst>
                  <a:ext uri="{FF2B5EF4-FFF2-40B4-BE49-F238E27FC236}">
                    <a16:creationId xmlns:a16="http://schemas.microsoft.com/office/drawing/2014/main" id="{0D950670-3C8E-7544-9A33-F4AEF174AF0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52969153"/>
                  </p:ext>
                </p:extLst>
              </p:nvPr>
            </p:nvGraphicFramePr>
            <p:xfrm>
              <a:off x="4644338" y="262406"/>
              <a:ext cx="1681440" cy="720616"/>
            </p:xfrm>
            <a:graphic>
              <a:graphicData uri="http://schemas.microsoft.com/office/powerpoint/2016/slidezoom">
                <pslz:sldZm>
                  <pslz:sldZmObj sldId="265" cId="2159110869">
                    <pslz:zmPr id="{3E1C18E2-0238-2644-B6BC-FBCECD065E66}" imageType="cover" transitionDur="1000">
                      <p166:blipFill xmlns:p166="http://schemas.microsoft.com/office/powerpoint/2016/6/main">
                        <a:blip r:embed="rId2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81440" cy="720616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5" name="Slide Zoom 34">
                <a:hlinkClick r:id="rId26" action="ppaction://hlinksldjump"/>
                <a:extLst>
                  <a:ext uri="{FF2B5EF4-FFF2-40B4-BE49-F238E27FC236}">
                    <a16:creationId xmlns:a16="http://schemas.microsoft.com/office/drawing/2014/main" id="{0D950670-3C8E-7544-9A33-F4AEF174AF0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644338" y="262406"/>
                <a:ext cx="1681440" cy="720616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7" name="Slide Zoom 36">
                <a:extLst>
                  <a:ext uri="{FF2B5EF4-FFF2-40B4-BE49-F238E27FC236}">
                    <a16:creationId xmlns:a16="http://schemas.microsoft.com/office/drawing/2014/main" id="{F699A70A-C0F0-5746-96C0-4BD4E362D39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46059948"/>
                  </p:ext>
                </p:extLst>
              </p:nvPr>
            </p:nvGraphicFramePr>
            <p:xfrm>
              <a:off x="6754130" y="1042087"/>
              <a:ext cx="1293692" cy="924066"/>
            </p:xfrm>
            <a:graphic>
              <a:graphicData uri="http://schemas.microsoft.com/office/powerpoint/2016/slidezoom">
                <pslz:sldZm>
                  <pslz:sldZmObj sldId="266" cId="3616404208">
                    <pslz:zmPr id="{13F739F7-319D-5E4B-8714-9928F6758329}" imageType="cover" transitionDur="1000">
                      <p166:blipFill xmlns:p166="http://schemas.microsoft.com/office/powerpoint/2016/6/main">
                        <a:blip r:embed="rId2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293692" cy="924066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7" name="Slide Zoom 36">
                <a:hlinkClick r:id="rId29" action="ppaction://hlinksldjump"/>
                <a:extLst>
                  <a:ext uri="{FF2B5EF4-FFF2-40B4-BE49-F238E27FC236}">
                    <a16:creationId xmlns:a16="http://schemas.microsoft.com/office/drawing/2014/main" id="{F699A70A-C0F0-5746-96C0-4BD4E362D39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754130" y="1042087"/>
                <a:ext cx="1293692" cy="924066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1" name="Slide Zoom 40">
                <a:extLst>
                  <a:ext uri="{FF2B5EF4-FFF2-40B4-BE49-F238E27FC236}">
                    <a16:creationId xmlns:a16="http://schemas.microsoft.com/office/drawing/2014/main" id="{9D8A4AFE-F808-4346-B65F-EA806B57F33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16084653"/>
                  </p:ext>
                </p:extLst>
              </p:nvPr>
            </p:nvGraphicFramePr>
            <p:xfrm>
              <a:off x="9333684" y="1829003"/>
              <a:ext cx="2072964" cy="699962"/>
            </p:xfrm>
            <a:graphic>
              <a:graphicData uri="http://schemas.microsoft.com/office/powerpoint/2016/slidezoom">
                <pslz:sldZm>
                  <pslz:sldZmObj sldId="267" cId="4271103060">
                    <pslz:zmPr id="{4031F079-807C-F041-8A26-9A617A3A613B}" imageType="cover" transitionDur="1000">
                      <p166:blipFill xmlns:p166="http://schemas.microsoft.com/office/powerpoint/2016/6/main">
                        <a:blip r:embed="rId3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072964" cy="699962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1" name="Slide Zoom 40">
                <a:hlinkClick r:id="rId32" action="ppaction://hlinksldjump"/>
                <a:extLst>
                  <a:ext uri="{FF2B5EF4-FFF2-40B4-BE49-F238E27FC236}">
                    <a16:creationId xmlns:a16="http://schemas.microsoft.com/office/drawing/2014/main" id="{9D8A4AFE-F808-4346-B65F-EA806B57F33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9333684" y="1829003"/>
                <a:ext cx="2072964" cy="699962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9" name="Slide Zoom 48">
                <a:extLst>
                  <a:ext uri="{FF2B5EF4-FFF2-40B4-BE49-F238E27FC236}">
                    <a16:creationId xmlns:a16="http://schemas.microsoft.com/office/drawing/2014/main" id="{02C3C823-850F-254F-99D5-4D16E757052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55440633"/>
                  </p:ext>
                </p:extLst>
              </p:nvPr>
            </p:nvGraphicFramePr>
            <p:xfrm>
              <a:off x="9322777" y="4939575"/>
              <a:ext cx="2072965" cy="682242"/>
            </p:xfrm>
            <a:graphic>
              <a:graphicData uri="http://schemas.microsoft.com/office/powerpoint/2016/slidezoom">
                <pslz:sldZm>
                  <pslz:sldZmObj sldId="269" cId="1952066012">
                    <pslz:zmPr id="{2B48CDC9-254D-A84D-B03D-FFA5DC278D8D}" imageType="cover" transitionDur="1000">
                      <p166:blipFill xmlns:p166="http://schemas.microsoft.com/office/powerpoint/2016/6/main">
                        <a:blip r:embed="rId3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072965" cy="682242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9" name="Slide Zoom 48">
                <a:hlinkClick r:id="rId35" action="ppaction://hlinksldjump"/>
                <a:extLst>
                  <a:ext uri="{FF2B5EF4-FFF2-40B4-BE49-F238E27FC236}">
                    <a16:creationId xmlns:a16="http://schemas.microsoft.com/office/drawing/2014/main" id="{02C3C823-850F-254F-99D5-4D16E757052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9322777" y="4939575"/>
                <a:ext cx="2072965" cy="682242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0" name="Slide Zoom 59">
                <a:extLst>
                  <a:ext uri="{FF2B5EF4-FFF2-40B4-BE49-F238E27FC236}">
                    <a16:creationId xmlns:a16="http://schemas.microsoft.com/office/drawing/2014/main" id="{6E434579-46A2-AD42-97AA-BB80EA3E935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16407531"/>
                  </p:ext>
                </p:extLst>
              </p:nvPr>
            </p:nvGraphicFramePr>
            <p:xfrm>
              <a:off x="8752880" y="3828729"/>
              <a:ext cx="1606379" cy="655403"/>
            </p:xfrm>
            <a:graphic>
              <a:graphicData uri="http://schemas.microsoft.com/office/powerpoint/2016/slidezoom">
                <pslz:sldZm>
                  <pslz:sldZmObj sldId="268" cId="1065902371">
                    <pslz:zmPr id="{F53CE650-DA58-8A4C-845B-9122CF25A9FF}" imageType="cover" transitionDur="1000">
                      <p166:blipFill xmlns:p166="http://schemas.microsoft.com/office/powerpoint/2016/6/main">
                        <a:blip r:embed="rId3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06379" cy="655403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0" name="Slide Zoom 59">
                <a:hlinkClick r:id="rId38" action="ppaction://hlinksldjump"/>
                <a:extLst>
                  <a:ext uri="{FF2B5EF4-FFF2-40B4-BE49-F238E27FC236}">
                    <a16:creationId xmlns:a16="http://schemas.microsoft.com/office/drawing/2014/main" id="{6E434579-46A2-AD42-97AA-BB80EA3E935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8752880" y="3828729"/>
                <a:ext cx="1606379" cy="655403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80566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954F6191-3A7D-3E4F-B1CD-14E550D01433}"/>
              </a:ext>
            </a:extLst>
          </p:cNvPr>
          <p:cNvGrpSpPr/>
          <p:nvPr/>
        </p:nvGrpSpPr>
        <p:grpSpPr>
          <a:xfrm>
            <a:off x="1180618" y="721313"/>
            <a:ext cx="9990145" cy="5858593"/>
            <a:chOff x="1180618" y="1682869"/>
            <a:chExt cx="9132425" cy="387751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9681CDC-0002-6C4C-B7C5-3B3F2B55A891}"/>
                </a:ext>
              </a:extLst>
            </p:cNvPr>
            <p:cNvSpPr/>
            <p:nvPr/>
          </p:nvSpPr>
          <p:spPr>
            <a:xfrm>
              <a:off x="1180618" y="1682869"/>
              <a:ext cx="9132425" cy="387751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E8924E0-D5F7-224E-91A8-067253992BF6}"/>
                </a:ext>
              </a:extLst>
            </p:cNvPr>
            <p:cNvSpPr txBox="1"/>
            <p:nvPr/>
          </p:nvSpPr>
          <p:spPr>
            <a:xfrm>
              <a:off x="1498921" y="2157622"/>
              <a:ext cx="8495818" cy="38703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i-FI" sz="3200" b="1" dirty="0">
                  <a:solidFill>
                    <a:srgbClr val="FFD200"/>
                  </a:solidFill>
                </a:rPr>
                <a:t>TYÖPAIKALLA TAPAHTUVA OPPIMINEN</a:t>
              </a:r>
            </a:p>
          </p:txBody>
        </p:sp>
      </p:grp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1C81607-D9C6-404E-B313-D7B990E61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555431"/>
              </p:ext>
            </p:extLst>
          </p:nvPr>
        </p:nvGraphicFramePr>
        <p:xfrm>
          <a:off x="1641212" y="2093652"/>
          <a:ext cx="6333863" cy="4266707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4046691">
                  <a:extLst>
                    <a:ext uri="{9D8B030D-6E8A-4147-A177-3AD203B41FA5}">
                      <a16:colId xmlns:a16="http://schemas.microsoft.com/office/drawing/2014/main" val="282281065"/>
                    </a:ext>
                  </a:extLst>
                </a:gridCol>
                <a:gridCol w="2287172">
                  <a:extLst>
                    <a:ext uri="{9D8B030D-6E8A-4147-A177-3AD203B41FA5}">
                      <a16:colId xmlns:a16="http://schemas.microsoft.com/office/drawing/2014/main" val="4173724414"/>
                    </a:ext>
                  </a:extLst>
                </a:gridCol>
              </a:tblGrid>
              <a:tr h="250461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i-FI" sz="10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922213"/>
                  </a:ext>
                </a:extLst>
              </a:tr>
              <a:tr h="7964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Työelämä oppimisessa mukana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Työelämä oppimisessa mukana –esite</a:t>
                      </a: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Työelämä oppimisessa mukana –video</a:t>
                      </a: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824132"/>
                  </a:ext>
                </a:extLst>
              </a:tr>
              <a:tr h="603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HOKS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opiskellaanko koulutussopimuksena vai/sekä oppisopimuksena  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2661593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Koulutussopimus</a:t>
                      </a:r>
                      <a:r>
                        <a:rPr lang="fi-FI" sz="1000" b="1" u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b="0" u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fi-FI" sz="1000" u="sng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Tietoa uudesta ammatillisesta koulutuksesta</a:t>
                      </a:r>
                      <a:r>
                        <a:rPr lang="fi-FI" sz="1000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fi-FI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4036807"/>
                  </a:ext>
                </a:extLst>
              </a:tr>
              <a:tr h="934783">
                <a:tc>
                  <a:txBody>
                    <a:bodyPr/>
                    <a:lstStyle/>
                    <a:p>
                      <a:endParaRPr lang="fi-FI" sz="1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i-FI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Oppisopimus</a:t>
                      </a:r>
                      <a:endParaRPr lang="fi-FI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tutkinnon osan tai tutkinnon osien suorittaminen oppisopimuksella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loma-aikojen oppisopimus</a:t>
                      </a:r>
                    </a:p>
                    <a:p>
                      <a:r>
                        <a:rPr lang="fi-FI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fi-FI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Tietoa oppisopimuksesta</a:t>
                      </a:r>
                      <a:r>
                        <a:rPr lang="fi-FI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fi-FI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259664"/>
                  </a:ext>
                </a:extLst>
              </a:tr>
              <a:tr h="9347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Opiskelijan ohjaus</a:t>
                      </a: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työpaikkaohjaaja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opettaja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opinto-ohjaaja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4379403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FAFE93C1-4744-3147-BD69-AE14902F4D3B}"/>
              </a:ext>
            </a:extLst>
          </p:cNvPr>
          <p:cNvGrpSpPr/>
          <p:nvPr/>
        </p:nvGrpSpPr>
        <p:grpSpPr>
          <a:xfrm>
            <a:off x="1180618" y="363871"/>
            <a:ext cx="390797" cy="390797"/>
            <a:chOff x="1180618" y="1325425"/>
            <a:chExt cx="390797" cy="39079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FF747C3-488D-F046-8FCE-02F404D3E819}"/>
                </a:ext>
              </a:extLst>
            </p:cNvPr>
            <p:cNvSpPr/>
            <p:nvPr/>
          </p:nvSpPr>
          <p:spPr>
            <a:xfrm>
              <a:off x="1180618" y="1325425"/>
              <a:ext cx="390797" cy="3907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4" name="Picture 13" descr="A close up of a logo&#10;&#10;Description automatically generated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id="{4CD488CA-82A4-D64C-968C-895ECE61DB4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10598" y="1358778"/>
              <a:ext cx="324091" cy="324091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616404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AA5D41B6-43FE-5A4C-B49C-2D8310547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1023" y="0"/>
            <a:ext cx="12313020" cy="7050628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954F6191-3A7D-3E4F-B1CD-14E550D01433}"/>
              </a:ext>
            </a:extLst>
          </p:cNvPr>
          <p:cNvGrpSpPr/>
          <p:nvPr/>
        </p:nvGrpSpPr>
        <p:grpSpPr>
          <a:xfrm>
            <a:off x="1180618" y="1682869"/>
            <a:ext cx="9132425" cy="3877518"/>
            <a:chOff x="1180618" y="1682869"/>
            <a:chExt cx="9132425" cy="387751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9681CDC-0002-6C4C-B7C5-3B3F2B55A891}"/>
                </a:ext>
              </a:extLst>
            </p:cNvPr>
            <p:cNvSpPr/>
            <p:nvPr/>
          </p:nvSpPr>
          <p:spPr>
            <a:xfrm>
              <a:off x="1180618" y="1682869"/>
              <a:ext cx="9132425" cy="387751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E8924E0-D5F7-224E-91A8-067253992BF6}"/>
                </a:ext>
              </a:extLst>
            </p:cNvPr>
            <p:cNvSpPr txBox="1"/>
            <p:nvPr/>
          </p:nvSpPr>
          <p:spPr>
            <a:xfrm>
              <a:off x="1498921" y="2157622"/>
              <a:ext cx="8495818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i-FI" sz="3200" b="1" dirty="0">
                  <a:solidFill>
                    <a:srgbClr val="EB0087"/>
                  </a:solidFill>
                </a:rPr>
                <a:t>OSAAMISEN OSOITTAMINEN</a:t>
              </a:r>
            </a:p>
          </p:txBody>
        </p:sp>
      </p:grp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1C81607-D9C6-404E-B313-D7B990E61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341905"/>
              </p:ext>
            </p:extLst>
          </p:nvPr>
        </p:nvGraphicFramePr>
        <p:xfrm>
          <a:off x="1641213" y="3055206"/>
          <a:ext cx="6716403" cy="1839674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4291094">
                  <a:extLst>
                    <a:ext uri="{9D8B030D-6E8A-4147-A177-3AD203B41FA5}">
                      <a16:colId xmlns:a16="http://schemas.microsoft.com/office/drawing/2014/main" val="282281065"/>
                    </a:ext>
                  </a:extLst>
                </a:gridCol>
                <a:gridCol w="2425309">
                  <a:extLst>
                    <a:ext uri="{9D8B030D-6E8A-4147-A177-3AD203B41FA5}">
                      <a16:colId xmlns:a16="http://schemas.microsoft.com/office/drawing/2014/main" val="4173724414"/>
                    </a:ext>
                  </a:extLst>
                </a:gridCol>
              </a:tblGrid>
              <a:tr h="250461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i-FI" sz="10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922213"/>
                  </a:ext>
                </a:extLst>
              </a:tr>
              <a:tr h="650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Osaaminen osoitetaan näytöllä oikeiden työtehtävien yhteydessä</a:t>
                      </a: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voi olla pidemmän aikavälin näyttö 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824132"/>
                  </a:ext>
                </a:extLst>
              </a:tr>
              <a:tr h="9347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Mahdollisesti yhteisten tutkinnon osien osaamisen osoittaminen näytöllä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2661593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FAFE93C1-4744-3147-BD69-AE14902F4D3B}"/>
              </a:ext>
            </a:extLst>
          </p:cNvPr>
          <p:cNvGrpSpPr/>
          <p:nvPr/>
        </p:nvGrpSpPr>
        <p:grpSpPr>
          <a:xfrm>
            <a:off x="1180618" y="1325425"/>
            <a:ext cx="390797" cy="390797"/>
            <a:chOff x="1180618" y="1325425"/>
            <a:chExt cx="390797" cy="39079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FF747C3-488D-F046-8FCE-02F404D3E819}"/>
                </a:ext>
              </a:extLst>
            </p:cNvPr>
            <p:cNvSpPr/>
            <p:nvPr/>
          </p:nvSpPr>
          <p:spPr>
            <a:xfrm>
              <a:off x="1180618" y="1325425"/>
              <a:ext cx="390797" cy="3907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4" name="Picture 13" descr="A close up of a logo&#10;&#10;Description automatically generated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id="{4CD488CA-82A4-D64C-968C-895ECE61DB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10598" y="1358778"/>
              <a:ext cx="324091" cy="324091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4271103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AA5D41B6-43FE-5A4C-B49C-2D8310547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1023" y="0"/>
            <a:ext cx="12313020" cy="7050628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954F6191-3A7D-3E4F-B1CD-14E550D01433}"/>
              </a:ext>
            </a:extLst>
          </p:cNvPr>
          <p:cNvGrpSpPr/>
          <p:nvPr/>
        </p:nvGrpSpPr>
        <p:grpSpPr>
          <a:xfrm>
            <a:off x="1180618" y="1682869"/>
            <a:ext cx="9132425" cy="3877518"/>
            <a:chOff x="1180618" y="1682869"/>
            <a:chExt cx="9132425" cy="387751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9681CDC-0002-6C4C-B7C5-3B3F2B55A891}"/>
                </a:ext>
              </a:extLst>
            </p:cNvPr>
            <p:cNvSpPr/>
            <p:nvPr/>
          </p:nvSpPr>
          <p:spPr>
            <a:xfrm>
              <a:off x="1180618" y="1682869"/>
              <a:ext cx="9132425" cy="387751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E8924E0-D5F7-224E-91A8-067253992BF6}"/>
                </a:ext>
              </a:extLst>
            </p:cNvPr>
            <p:cNvSpPr txBox="1"/>
            <p:nvPr/>
          </p:nvSpPr>
          <p:spPr>
            <a:xfrm>
              <a:off x="1498921" y="2157622"/>
              <a:ext cx="8495818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i-FI" sz="3200" b="1" dirty="0">
                  <a:solidFill>
                    <a:srgbClr val="912891"/>
                  </a:solidFill>
                </a:rPr>
                <a:t>VALMISTUMINEN JA YRITYSPOLKUTODISTUS</a:t>
              </a:r>
            </a:p>
          </p:txBody>
        </p:sp>
      </p:grp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1C81607-D9C6-404E-B313-D7B990E61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722566"/>
              </p:ext>
            </p:extLst>
          </p:nvPr>
        </p:nvGraphicFramePr>
        <p:xfrm>
          <a:off x="1641213" y="3055206"/>
          <a:ext cx="6716403" cy="2068593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4291094">
                  <a:extLst>
                    <a:ext uri="{9D8B030D-6E8A-4147-A177-3AD203B41FA5}">
                      <a16:colId xmlns:a16="http://schemas.microsoft.com/office/drawing/2014/main" val="282281065"/>
                    </a:ext>
                  </a:extLst>
                </a:gridCol>
                <a:gridCol w="2425309">
                  <a:extLst>
                    <a:ext uri="{9D8B030D-6E8A-4147-A177-3AD203B41FA5}">
                      <a16:colId xmlns:a16="http://schemas.microsoft.com/office/drawing/2014/main" val="4173724414"/>
                    </a:ext>
                  </a:extLst>
                </a:gridCol>
              </a:tblGrid>
              <a:tr h="250461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i-FI" sz="10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922213"/>
                  </a:ext>
                </a:extLst>
              </a:tr>
              <a:tr h="8793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Yrityspolkutodistus tutkintotodistuksen liitteenä opiskelijalle </a:t>
                      </a:r>
                      <a:endParaRPr lang="fi-FI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valmis muokattava todistuspohja [</a:t>
                      </a:r>
                      <a:r>
                        <a:rPr lang="fi-FI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lataa todistuspohja</a:t>
                      </a:r>
                      <a:r>
                        <a:rPr lang="fi-FI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opiskelijakohtainen kuvaus yrityspolkumallin toteutumisesta </a:t>
                      </a: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824132"/>
                  </a:ext>
                </a:extLst>
              </a:tr>
              <a:tr h="9347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Todistuksen allekirjoittaminen</a:t>
                      </a: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yrityksen edustajan allekirjoitus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yksikönjohtajan allekirjoitus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2661593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FAFE93C1-4744-3147-BD69-AE14902F4D3B}"/>
              </a:ext>
            </a:extLst>
          </p:cNvPr>
          <p:cNvGrpSpPr/>
          <p:nvPr/>
        </p:nvGrpSpPr>
        <p:grpSpPr>
          <a:xfrm>
            <a:off x="1180618" y="1325425"/>
            <a:ext cx="390797" cy="390797"/>
            <a:chOff x="1180618" y="1325425"/>
            <a:chExt cx="390797" cy="39079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FF747C3-488D-F046-8FCE-02F404D3E819}"/>
                </a:ext>
              </a:extLst>
            </p:cNvPr>
            <p:cNvSpPr/>
            <p:nvPr/>
          </p:nvSpPr>
          <p:spPr>
            <a:xfrm>
              <a:off x="1180618" y="1325425"/>
              <a:ext cx="390797" cy="3907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4" name="Picture 13" descr="A close up of a logo&#10;&#10;Description automatically generated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id="{4CD488CA-82A4-D64C-968C-895ECE61DB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10598" y="1358778"/>
              <a:ext cx="324091" cy="324091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065902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AA5D41B6-43FE-5A4C-B49C-2D8310547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1023" y="0"/>
            <a:ext cx="12313020" cy="7050628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954F6191-3A7D-3E4F-B1CD-14E550D01433}"/>
              </a:ext>
            </a:extLst>
          </p:cNvPr>
          <p:cNvGrpSpPr/>
          <p:nvPr/>
        </p:nvGrpSpPr>
        <p:grpSpPr>
          <a:xfrm>
            <a:off x="1180618" y="1682869"/>
            <a:ext cx="9132425" cy="3877518"/>
            <a:chOff x="1180618" y="1682869"/>
            <a:chExt cx="9132425" cy="387751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9681CDC-0002-6C4C-B7C5-3B3F2B55A891}"/>
                </a:ext>
              </a:extLst>
            </p:cNvPr>
            <p:cNvSpPr/>
            <p:nvPr/>
          </p:nvSpPr>
          <p:spPr>
            <a:xfrm>
              <a:off x="1180618" y="1682869"/>
              <a:ext cx="9132425" cy="387751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E8924E0-D5F7-224E-91A8-067253992BF6}"/>
                </a:ext>
              </a:extLst>
            </p:cNvPr>
            <p:cNvSpPr txBox="1"/>
            <p:nvPr/>
          </p:nvSpPr>
          <p:spPr>
            <a:xfrm>
              <a:off x="1498921" y="2157622"/>
              <a:ext cx="8495818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i-FI" sz="3200" b="1" dirty="0">
                  <a:solidFill>
                    <a:srgbClr val="008CDC"/>
                  </a:solidFill>
                </a:rPr>
                <a:t>TYÖLLISTYMINEN JA JATKO-OPINNOT</a:t>
              </a:r>
            </a:p>
          </p:txBody>
        </p:sp>
      </p:grp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1C81607-D9C6-404E-B313-D7B990E61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227968"/>
              </p:ext>
            </p:extLst>
          </p:nvPr>
        </p:nvGraphicFramePr>
        <p:xfrm>
          <a:off x="1650266" y="2910351"/>
          <a:ext cx="6716403" cy="2189607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4291094">
                  <a:extLst>
                    <a:ext uri="{9D8B030D-6E8A-4147-A177-3AD203B41FA5}">
                      <a16:colId xmlns:a16="http://schemas.microsoft.com/office/drawing/2014/main" val="282281065"/>
                    </a:ext>
                  </a:extLst>
                </a:gridCol>
                <a:gridCol w="2425309">
                  <a:extLst>
                    <a:ext uri="{9D8B030D-6E8A-4147-A177-3AD203B41FA5}">
                      <a16:colId xmlns:a16="http://schemas.microsoft.com/office/drawing/2014/main" val="4173724414"/>
                    </a:ext>
                  </a:extLst>
                </a:gridCol>
              </a:tblGrid>
              <a:tr h="250461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i-FI" sz="10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922213"/>
                  </a:ext>
                </a:extLst>
              </a:tr>
              <a:tr h="6959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Työllistyminen</a:t>
                      </a: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valmistumisen jälkeen opiskelija voi työllistyä yritykseen, jossa opiskellut tai johonkin toiseen yritykseen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824132"/>
                  </a:ext>
                </a:extLst>
              </a:tr>
              <a:tr h="9347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Jatko-opinnot</a:t>
                      </a: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valmistumisen jälkeen ammatti- ja erikoisammattitutkintojen markkinointi yrityksille ja valmistuneille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ammattikorkeakoulu- yliopistopolut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jatko-opintojen markkinointi yrityksille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2661593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FAFE93C1-4744-3147-BD69-AE14902F4D3B}"/>
              </a:ext>
            </a:extLst>
          </p:cNvPr>
          <p:cNvGrpSpPr/>
          <p:nvPr/>
        </p:nvGrpSpPr>
        <p:grpSpPr>
          <a:xfrm>
            <a:off x="1180618" y="1325425"/>
            <a:ext cx="390797" cy="390797"/>
            <a:chOff x="1180618" y="1325425"/>
            <a:chExt cx="390797" cy="39079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FF747C3-488D-F046-8FCE-02F404D3E819}"/>
                </a:ext>
              </a:extLst>
            </p:cNvPr>
            <p:cNvSpPr/>
            <p:nvPr/>
          </p:nvSpPr>
          <p:spPr>
            <a:xfrm>
              <a:off x="1180618" y="1325425"/>
              <a:ext cx="390797" cy="3907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4" name="Picture 13" descr="A close up of a logo&#10;&#10;Description automatically generated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id="{4CD488CA-82A4-D64C-968C-895ECE61DB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10598" y="1358778"/>
              <a:ext cx="324091" cy="324091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952066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954F6191-3A7D-3E4F-B1CD-14E550D01433}"/>
              </a:ext>
            </a:extLst>
          </p:cNvPr>
          <p:cNvGrpSpPr/>
          <p:nvPr/>
        </p:nvGrpSpPr>
        <p:grpSpPr>
          <a:xfrm>
            <a:off x="1180618" y="1682869"/>
            <a:ext cx="9454928" cy="3877518"/>
            <a:chOff x="1180618" y="1682869"/>
            <a:chExt cx="9454928" cy="3877518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B73532E-A305-E04D-967A-EE7825CDDEAA}"/>
                </a:ext>
              </a:extLst>
            </p:cNvPr>
            <p:cNvGrpSpPr/>
            <p:nvPr/>
          </p:nvGrpSpPr>
          <p:grpSpPr>
            <a:xfrm>
              <a:off x="1180618" y="1682869"/>
              <a:ext cx="9132425" cy="3877518"/>
              <a:chOff x="983848" y="1817226"/>
              <a:chExt cx="9132425" cy="504077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9681CDC-0002-6C4C-B7C5-3B3F2B55A891}"/>
                  </a:ext>
                </a:extLst>
              </p:cNvPr>
              <p:cNvSpPr/>
              <p:nvPr/>
            </p:nvSpPr>
            <p:spPr>
              <a:xfrm>
                <a:off x="983848" y="1817226"/>
                <a:ext cx="9132425" cy="504077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DFA060B-ABC8-4D43-879A-CEC8B19CFC1A}"/>
                  </a:ext>
                </a:extLst>
              </p:cNvPr>
              <p:cNvSpPr txBox="1"/>
              <p:nvPr/>
            </p:nvSpPr>
            <p:spPr>
              <a:xfrm>
                <a:off x="1419033" y="3586589"/>
                <a:ext cx="7845068" cy="188051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i-FI" sz="1000" dirty="0"/>
                  <a:t>Tämä malli kuvaa yrityspolun vaiheita </a:t>
                </a:r>
                <a:r>
                  <a:rPr lang="fi-FI" sz="1000" dirty="0" err="1"/>
                  <a:t>OSAOssa</a:t>
                </a:r>
                <a:r>
                  <a:rPr lang="fi-FI" sz="1000" dirty="0"/>
                  <a:t>. </a:t>
                </a:r>
              </a:p>
              <a:p>
                <a:endParaRPr lang="fi-FI" sz="1000" dirty="0"/>
              </a:p>
              <a:p>
                <a:r>
                  <a:rPr lang="fi-FI" sz="1000" dirty="0"/>
                  <a:t>Mallin eri osioiden välillä pääset liikkumaan klikkaamalla eri otsikoita. </a:t>
                </a:r>
              </a:p>
              <a:p>
                <a:endParaRPr lang="fi-FI" sz="1000" dirty="0"/>
              </a:p>
              <a:p>
                <a:r>
                  <a:rPr lang="fi-FI" sz="1000" dirty="0"/>
                  <a:t>Takaisin aloitusvalikkoon pääset klikkaamalla sulje-nappia tai mitä tahansa kohtaa sivussa. </a:t>
                </a:r>
              </a:p>
              <a:p>
                <a:endParaRPr lang="fi-FI" sz="1000" dirty="0"/>
              </a:p>
              <a:p>
                <a:r>
                  <a:rPr lang="fi-FI" sz="1000" dirty="0"/>
                  <a:t> </a:t>
                </a:r>
              </a:p>
              <a:p>
                <a:endParaRPr lang="fi-FI" dirty="0"/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E8924E0-D5F7-224E-91A8-067253992BF6}"/>
                </a:ext>
              </a:extLst>
            </p:cNvPr>
            <p:cNvSpPr txBox="1"/>
            <p:nvPr/>
          </p:nvSpPr>
          <p:spPr>
            <a:xfrm>
              <a:off x="2139728" y="2195731"/>
              <a:ext cx="849581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3200" b="1" dirty="0"/>
                <a:t>YRITYSPOLKUTOIMINTAMALLI</a:t>
              </a:r>
              <a:endParaRPr lang="fi-FI" sz="3200" b="1" dirty="0">
                <a:solidFill>
                  <a:srgbClr val="7030A0"/>
                </a:solidFill>
              </a:endParaRPr>
            </a:p>
          </p:txBody>
        </p:sp>
      </p:grp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F0936C0B-D5D8-FB4B-827A-715FAD566C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5803" y="2195731"/>
            <a:ext cx="526762" cy="526762"/>
          </a:xfrm>
          <a:prstGeom prst="rect">
            <a:avLst/>
          </a:prstGeom>
        </p:spPr>
      </p:pic>
      <p:grpSp>
        <p:nvGrpSpPr>
          <p:cNvPr id="12" name="Group 11" descr="Sulje tämä sivu">
            <a:extLst>
              <a:ext uri="{FF2B5EF4-FFF2-40B4-BE49-F238E27FC236}">
                <a16:creationId xmlns:a16="http://schemas.microsoft.com/office/drawing/2014/main" id="{49B72AFD-FC16-CD42-AAE9-886D1B1E14ED}"/>
              </a:ext>
            </a:extLst>
          </p:cNvPr>
          <p:cNvGrpSpPr/>
          <p:nvPr/>
        </p:nvGrpSpPr>
        <p:grpSpPr>
          <a:xfrm>
            <a:off x="1180618" y="1325425"/>
            <a:ext cx="390797" cy="390797"/>
            <a:chOff x="1180618" y="1325425"/>
            <a:chExt cx="390797" cy="39079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210A19A-E402-8D41-91C7-C7B63A4EB83C}"/>
                </a:ext>
              </a:extLst>
            </p:cNvPr>
            <p:cNvSpPr/>
            <p:nvPr/>
          </p:nvSpPr>
          <p:spPr>
            <a:xfrm>
              <a:off x="1180618" y="1325425"/>
              <a:ext cx="390797" cy="3907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4" name="Picture 13" descr="A close up of a logo&#10;&#10;Description automatically generated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id="{E6D289D2-F97F-AD41-9C65-407B07DCA1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10598" y="1358778"/>
              <a:ext cx="324091" cy="324091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397144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954F6191-3A7D-3E4F-B1CD-14E550D01433}"/>
              </a:ext>
            </a:extLst>
          </p:cNvPr>
          <p:cNvGrpSpPr/>
          <p:nvPr/>
        </p:nvGrpSpPr>
        <p:grpSpPr>
          <a:xfrm>
            <a:off x="461914" y="549916"/>
            <a:ext cx="11406432" cy="6089784"/>
            <a:chOff x="1180618" y="1682869"/>
            <a:chExt cx="9132425" cy="387751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9681CDC-0002-6C4C-B7C5-3B3F2B55A891}"/>
                </a:ext>
              </a:extLst>
            </p:cNvPr>
            <p:cNvSpPr/>
            <p:nvPr/>
          </p:nvSpPr>
          <p:spPr>
            <a:xfrm>
              <a:off x="1180618" y="1682869"/>
              <a:ext cx="9132425" cy="38775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E8924E0-D5F7-224E-91A8-067253992BF6}"/>
                </a:ext>
              </a:extLst>
            </p:cNvPr>
            <p:cNvSpPr txBox="1"/>
            <p:nvPr/>
          </p:nvSpPr>
          <p:spPr>
            <a:xfrm>
              <a:off x="1526839" y="1977045"/>
              <a:ext cx="8495818" cy="3820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3200" b="1" dirty="0">
                  <a:solidFill>
                    <a:srgbClr val="008CDC"/>
                  </a:solidFill>
                </a:rPr>
                <a:t>YRITYSYHTEISTYÖN KÄYNNISTÄMINEN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919A3B40-D3FB-824B-ABCA-C9FD1C13691D}"/>
              </a:ext>
            </a:extLst>
          </p:cNvPr>
          <p:cNvGrpSpPr/>
          <p:nvPr/>
        </p:nvGrpSpPr>
        <p:grpSpPr>
          <a:xfrm>
            <a:off x="464175" y="159119"/>
            <a:ext cx="390797" cy="390797"/>
            <a:chOff x="1180618" y="1325425"/>
            <a:chExt cx="390797" cy="39079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C6B9DB8-0A1C-954D-B365-C09205171E4F}"/>
                </a:ext>
              </a:extLst>
            </p:cNvPr>
            <p:cNvSpPr/>
            <p:nvPr/>
          </p:nvSpPr>
          <p:spPr>
            <a:xfrm>
              <a:off x="1180618" y="1325425"/>
              <a:ext cx="390797" cy="3907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" name="Picture 2" descr="A close up of a logo&#10;&#10;Description automatically generated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id="{4F47EC82-8EEB-BD4A-A4AC-F5CE73559A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10598" y="1358778"/>
              <a:ext cx="324091" cy="324091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C03FF09-F6F5-7D40-A8C1-E76250F5E4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189470"/>
              </p:ext>
            </p:extLst>
          </p:nvPr>
        </p:nvGraphicFramePr>
        <p:xfrm>
          <a:off x="1008668" y="1747673"/>
          <a:ext cx="10496985" cy="4712743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6841991">
                  <a:extLst>
                    <a:ext uri="{9D8B030D-6E8A-4147-A177-3AD203B41FA5}">
                      <a16:colId xmlns:a16="http://schemas.microsoft.com/office/drawing/2014/main" val="282281065"/>
                    </a:ext>
                  </a:extLst>
                </a:gridCol>
                <a:gridCol w="3654994">
                  <a:extLst>
                    <a:ext uri="{9D8B030D-6E8A-4147-A177-3AD203B41FA5}">
                      <a16:colId xmlns:a16="http://schemas.microsoft.com/office/drawing/2014/main" val="4173724414"/>
                    </a:ext>
                  </a:extLst>
                </a:gridCol>
              </a:tblGrid>
              <a:tr h="250461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i-FI" sz="10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KUKA TEKEE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922213"/>
                  </a:ext>
                </a:extLst>
              </a:tr>
              <a:tr h="8363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Yrityspolkumallin esittely yritykselle</a:t>
                      </a: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valmis esittelymateriaali toimintamallista (muokkaa tarvittaessa) [</a:t>
                      </a:r>
                      <a:r>
                        <a:rPr lang="fi-FI" sz="1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Esitysmateriaali</a:t>
                      </a:r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Esimerkiksi ensin työpaikkaohjaajakoulutuksen myyminen yritykseen =&gt; helppo lähteä katsomaan </a:t>
                      </a:r>
                      <a:r>
                        <a:rPr lang="fi-FI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OPS:n</a:t>
                      </a: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sisältöä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Opettaja ja/tai koulutuspäällikkö esittelee yrityspolkutoimintamallin yritykselle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824132"/>
                  </a:ext>
                </a:extLst>
              </a:tr>
              <a:tr h="9347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Yhteistyösopimus 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käydään läpi yhteistyösopimuspohja yrityksen edustajien kanssa [</a:t>
                      </a:r>
                      <a:r>
                        <a:rPr lang="fi-FI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Sopimuspohja</a:t>
                      </a:r>
                      <a:r>
                        <a:rPr lang="fi-FI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sopimuspohjaa muokataan tarvittaessa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Opettaja ja/tai koulutuspäällikkö esittelee yhteistyösopimuksen pohjan yritykselle.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Yksikönjohtaja ja yrityksen edustaja allekirjoittavat sopimuksen.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Sopimus tallennetaan sopimuksenhallintajärjestelmään. </a:t>
                      </a:r>
                      <a:endParaRPr lang="fi-FI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2661593"/>
                  </a:ext>
                </a:extLst>
              </a:tr>
              <a:tr h="8528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Yrityspolkumallin toteutusvaihtoehdot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sovitaan yrityksen kanssa valitaanko yrityspolulle kerralla yksi vai useampi opiskelija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kuinka usein yritys ottaa uusia opiskelijoita yrityspolulle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Opettaja ja/tai koulutuspäällikkö sopivat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3753106"/>
                  </a:ext>
                </a:extLst>
              </a:tr>
              <a:tr h="8073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Yrityspolkuopintojen sisältö ja suorituspolun suunnittelu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opettaja kartoittaa yhteistyössä yrityksen henkilöstön kanssa, miten tutkinnon osien ammattitaitovaatimukset toteutuvat työpaikalla [</a:t>
                      </a: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6"/>
                        </a:rPr>
                        <a:t>Lisäohje</a:t>
                      </a: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Opettaja suunnittelee yhdessä yrityksen edustajan kanssa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928748"/>
                  </a:ext>
                </a:extLst>
              </a:tr>
              <a:tr h="9347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Työpaikkaohjaajien kouluttaminen</a:t>
                      </a: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kartoitetaan työpaikkaohjaajien osaaminen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tarjotaan tarvittaessa työpaikkaohjaajakoulutusta ja työpaikkaohjaajien täydennyskoulutusta joko yrityskohtaisesti jalkautuvana koulutuksena tai oppilaitoksen yleisinä työpaikkaohjaajakoulutuksina [</a:t>
                      </a: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7"/>
                        </a:rPr>
                        <a:t>Lisätietoa työpaikkaohjaajakoulutuksesta</a:t>
                      </a: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8033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24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954F6191-3A7D-3E4F-B1CD-14E550D01433}"/>
              </a:ext>
            </a:extLst>
          </p:cNvPr>
          <p:cNvGrpSpPr/>
          <p:nvPr/>
        </p:nvGrpSpPr>
        <p:grpSpPr>
          <a:xfrm>
            <a:off x="1180618" y="1682869"/>
            <a:ext cx="9132425" cy="3877518"/>
            <a:chOff x="1180618" y="1682869"/>
            <a:chExt cx="9132425" cy="3877518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B73532E-A305-E04D-967A-EE7825CDDEAA}"/>
                </a:ext>
              </a:extLst>
            </p:cNvPr>
            <p:cNvGrpSpPr/>
            <p:nvPr/>
          </p:nvGrpSpPr>
          <p:grpSpPr>
            <a:xfrm>
              <a:off x="1180618" y="1682869"/>
              <a:ext cx="9132425" cy="3877518"/>
              <a:chOff x="983848" y="1817226"/>
              <a:chExt cx="9132425" cy="504077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9681CDC-0002-6C4C-B7C5-3B3F2B55A891}"/>
                  </a:ext>
                </a:extLst>
              </p:cNvPr>
              <p:cNvSpPr/>
              <p:nvPr/>
            </p:nvSpPr>
            <p:spPr>
              <a:xfrm>
                <a:off x="983848" y="1817226"/>
                <a:ext cx="9132425" cy="504077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DFA060B-ABC8-4D43-879A-CEC8B19CFC1A}"/>
                  </a:ext>
                </a:extLst>
              </p:cNvPr>
              <p:cNvSpPr txBox="1"/>
              <p:nvPr/>
            </p:nvSpPr>
            <p:spPr>
              <a:xfrm>
                <a:off x="1572798" y="3505473"/>
                <a:ext cx="3504838" cy="2920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i-FI" sz="1000" b="1" dirty="0"/>
                  <a:t>Koulutuksen järjestäjän tilaisuudet: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i-FI" sz="1000" dirty="0"/>
                  <a:t>avoimet ovet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i-FI" sz="1000" dirty="0" err="1"/>
                  <a:t>TeknologiaTiistai</a:t>
                </a:r>
                <a:endParaRPr lang="fi-FI" sz="1000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i-FI" sz="1000" dirty="0"/>
                  <a:t>kotiväen ilta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i-FI" sz="1000" dirty="0"/>
                  <a:t>muut tilaisuudet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i-FI" sz="1000" dirty="0"/>
                  <a:t>yritykset kutsutaan esittelemään toimintaansa ja yrityspolkuopintoja</a:t>
                </a:r>
              </a:p>
              <a:p>
                <a:endParaRPr lang="fi-FI" sz="1000" dirty="0"/>
              </a:p>
              <a:p>
                <a:r>
                  <a:rPr lang="fi-FI" sz="1000" b="1" dirty="0"/>
                  <a:t>Uratarinat yrityspolulla opiskelevista ja valmistuneista:</a:t>
                </a:r>
                <a:endParaRPr lang="fi-FI" sz="1000" dirty="0"/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i-FI" sz="1000" dirty="0"/>
                  <a:t>uutiskirjeet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i-FI" sz="1000" dirty="0"/>
                  <a:t>sosiaalinen media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i-FI" sz="1000" dirty="0"/>
                  <a:t>blogit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i-FI" sz="1000" dirty="0"/>
                  <a:t>työllistymispolkukuvaukset</a:t>
                </a:r>
              </a:p>
              <a:p>
                <a:endParaRPr lang="fi-FI" sz="1000" dirty="0"/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E8924E0-D5F7-224E-91A8-067253992BF6}"/>
                </a:ext>
              </a:extLst>
            </p:cNvPr>
            <p:cNvSpPr txBox="1"/>
            <p:nvPr/>
          </p:nvSpPr>
          <p:spPr>
            <a:xfrm>
              <a:off x="1498921" y="2157622"/>
              <a:ext cx="849581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3200" b="1" dirty="0">
                  <a:solidFill>
                    <a:srgbClr val="912891"/>
                  </a:solidFill>
                </a:rPr>
                <a:t>YRITYKSET JA YRITYSPOLKU TUTUIKSI HAKIJOILLE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919A3B40-D3FB-824B-ABCA-C9FD1C13691D}"/>
              </a:ext>
            </a:extLst>
          </p:cNvPr>
          <p:cNvGrpSpPr/>
          <p:nvPr/>
        </p:nvGrpSpPr>
        <p:grpSpPr>
          <a:xfrm>
            <a:off x="1180618" y="1325425"/>
            <a:ext cx="390797" cy="390797"/>
            <a:chOff x="1180618" y="1325425"/>
            <a:chExt cx="390797" cy="39079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C6B9DB8-0A1C-954D-B365-C09205171E4F}"/>
                </a:ext>
              </a:extLst>
            </p:cNvPr>
            <p:cNvSpPr/>
            <p:nvPr/>
          </p:nvSpPr>
          <p:spPr>
            <a:xfrm>
              <a:off x="1180618" y="1325425"/>
              <a:ext cx="390797" cy="3907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" name="Picture 2" descr="A close up of a logo&#10;&#10;Description automatically generated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id="{4F47EC82-8EEB-BD4A-A4AC-F5CE73559A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10598" y="1358778"/>
              <a:ext cx="324091" cy="32409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9CD98E25-3E08-5C40-BCF2-062C5FAAC136}"/>
              </a:ext>
            </a:extLst>
          </p:cNvPr>
          <p:cNvSpPr txBox="1"/>
          <p:nvPr/>
        </p:nvSpPr>
        <p:spPr>
          <a:xfrm>
            <a:off x="5864715" y="2981520"/>
            <a:ext cx="3504838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i-FI" sz="1000" b="1" dirty="0"/>
              <a:t>Yritysten näkyvyys koulutusmarkkinoinnissa: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000" dirty="0"/>
              <a:t>yrityksen logon ja nimen käyttö nettisivuilla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000" dirty="0"/>
              <a:t>yrityksen nimen ja logon käyttö koulutusilmoituksissa	</a:t>
            </a:r>
          </a:p>
          <a:p>
            <a:r>
              <a:rPr lang="fi-FI" sz="1000" b="1" dirty="0"/>
              <a:t>Yrityspolkumallin markkinointi yritysten toimesta: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000" dirty="0"/>
              <a:t>positiivinen yrityskuva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000" dirty="0"/>
              <a:t>yhteiskuntavastuu</a:t>
            </a:r>
          </a:p>
        </p:txBody>
      </p:sp>
    </p:spTree>
    <p:extLst>
      <p:ext uri="{BB962C8B-B14F-4D97-AF65-F5344CB8AC3E}">
        <p14:creationId xmlns:p14="http://schemas.microsoft.com/office/powerpoint/2010/main" val="3661224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AA5D41B6-43FE-5A4C-B49C-2D8310547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1023" y="0"/>
            <a:ext cx="12313020" cy="7050628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954F6191-3A7D-3E4F-B1CD-14E550D01433}"/>
              </a:ext>
            </a:extLst>
          </p:cNvPr>
          <p:cNvGrpSpPr/>
          <p:nvPr/>
        </p:nvGrpSpPr>
        <p:grpSpPr>
          <a:xfrm>
            <a:off x="1180618" y="1682869"/>
            <a:ext cx="9132425" cy="3877518"/>
            <a:chOff x="1180618" y="1682869"/>
            <a:chExt cx="9132425" cy="387751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9681CDC-0002-6C4C-B7C5-3B3F2B55A891}"/>
                </a:ext>
              </a:extLst>
            </p:cNvPr>
            <p:cNvSpPr/>
            <p:nvPr/>
          </p:nvSpPr>
          <p:spPr>
            <a:xfrm>
              <a:off x="1180618" y="1682869"/>
              <a:ext cx="9132425" cy="387751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E8924E0-D5F7-224E-91A8-067253992BF6}"/>
                </a:ext>
              </a:extLst>
            </p:cNvPr>
            <p:cNvSpPr txBox="1"/>
            <p:nvPr/>
          </p:nvSpPr>
          <p:spPr>
            <a:xfrm>
              <a:off x="1498921" y="2157622"/>
              <a:ext cx="8495818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i-FI" sz="3200" b="1" dirty="0">
                  <a:solidFill>
                    <a:srgbClr val="F58214"/>
                  </a:solidFill>
                </a:rPr>
                <a:t>TUTUSTUMINEN YRITYKSIIN OPINTOJEN ALUSSA</a:t>
              </a:r>
            </a:p>
          </p:txBody>
        </p:sp>
      </p:grp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1C81607-D9C6-404E-B313-D7B990E61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404020"/>
              </p:ext>
            </p:extLst>
          </p:nvPr>
        </p:nvGraphicFramePr>
        <p:xfrm>
          <a:off x="1641213" y="3055206"/>
          <a:ext cx="6716403" cy="2068593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4291094">
                  <a:extLst>
                    <a:ext uri="{9D8B030D-6E8A-4147-A177-3AD203B41FA5}">
                      <a16:colId xmlns:a16="http://schemas.microsoft.com/office/drawing/2014/main" val="282281065"/>
                    </a:ext>
                  </a:extLst>
                </a:gridCol>
                <a:gridCol w="2425309">
                  <a:extLst>
                    <a:ext uri="{9D8B030D-6E8A-4147-A177-3AD203B41FA5}">
                      <a16:colId xmlns:a16="http://schemas.microsoft.com/office/drawing/2014/main" val="4173724414"/>
                    </a:ext>
                  </a:extLst>
                </a:gridCol>
              </a:tblGrid>
              <a:tr h="250461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i-FI" sz="10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KUKA TEKEE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922213"/>
                  </a:ext>
                </a:extLst>
              </a:tr>
              <a:tr h="8793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Opiskelijoiden tutustuminen yrityksiin: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opiskelijaryhmän tai yksittäisten opiskelijoiden vierailut yrityksiin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työelämän edustajien vierailut oppilaitokseen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Opettaja sopii yritysvierailuista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824132"/>
                  </a:ext>
                </a:extLst>
              </a:tr>
              <a:tr h="9347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Opiskelijoiden valmistautuminen tutustumiskäynteihin: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Alakohtaiset Moodle-tehtävät osana ammatti- </a:t>
                      </a:r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tai YTO-opintoja </a:t>
                      </a: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”orientaatio alaan”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Opettaja antaa opiskelijoille Moodle-tehtävät ennen yritysvierailuita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2661593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FAFE93C1-4744-3147-BD69-AE14902F4D3B}"/>
              </a:ext>
            </a:extLst>
          </p:cNvPr>
          <p:cNvGrpSpPr/>
          <p:nvPr/>
        </p:nvGrpSpPr>
        <p:grpSpPr>
          <a:xfrm>
            <a:off x="1180618" y="1325425"/>
            <a:ext cx="390797" cy="390797"/>
            <a:chOff x="1180618" y="1325425"/>
            <a:chExt cx="390797" cy="39079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FF747C3-488D-F046-8FCE-02F404D3E819}"/>
                </a:ext>
              </a:extLst>
            </p:cNvPr>
            <p:cNvSpPr/>
            <p:nvPr/>
          </p:nvSpPr>
          <p:spPr>
            <a:xfrm>
              <a:off x="1180618" y="1325425"/>
              <a:ext cx="390797" cy="3907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4" name="Picture 13" descr="A close up of a logo&#10;&#10;Description automatically generated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id="{4CD488CA-82A4-D64C-968C-895ECE61DB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10598" y="1358778"/>
              <a:ext cx="324091" cy="324091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975833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AA5D41B6-43FE-5A4C-B49C-2D8310547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1023" y="0"/>
            <a:ext cx="12313020" cy="7050628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954F6191-3A7D-3E4F-B1CD-14E550D01433}"/>
              </a:ext>
            </a:extLst>
          </p:cNvPr>
          <p:cNvGrpSpPr/>
          <p:nvPr/>
        </p:nvGrpSpPr>
        <p:grpSpPr>
          <a:xfrm>
            <a:off x="1180618" y="1682869"/>
            <a:ext cx="9132425" cy="3877518"/>
            <a:chOff x="1180618" y="1682869"/>
            <a:chExt cx="9132425" cy="387751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9681CDC-0002-6C4C-B7C5-3B3F2B55A891}"/>
                </a:ext>
              </a:extLst>
            </p:cNvPr>
            <p:cNvSpPr/>
            <p:nvPr/>
          </p:nvSpPr>
          <p:spPr>
            <a:xfrm>
              <a:off x="1180618" y="1682869"/>
              <a:ext cx="9132425" cy="387751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E8924E0-D5F7-224E-91A8-067253992BF6}"/>
                </a:ext>
              </a:extLst>
            </p:cNvPr>
            <p:cNvSpPr txBox="1"/>
            <p:nvPr/>
          </p:nvSpPr>
          <p:spPr>
            <a:xfrm>
              <a:off x="1498921" y="2157622"/>
              <a:ext cx="8495818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i-FI" sz="3200" b="1" dirty="0">
                  <a:solidFill>
                    <a:srgbClr val="1EA5D2"/>
                  </a:solidFill>
                </a:rPr>
                <a:t>HAKU YRITYSPOLULLE</a:t>
              </a:r>
            </a:p>
          </p:txBody>
        </p:sp>
      </p:grp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1C81607-D9C6-404E-B313-D7B990E61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801966"/>
              </p:ext>
            </p:extLst>
          </p:nvPr>
        </p:nvGraphicFramePr>
        <p:xfrm>
          <a:off x="1641213" y="3055206"/>
          <a:ext cx="6716403" cy="2068593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4291094">
                  <a:extLst>
                    <a:ext uri="{9D8B030D-6E8A-4147-A177-3AD203B41FA5}">
                      <a16:colId xmlns:a16="http://schemas.microsoft.com/office/drawing/2014/main" val="282281065"/>
                    </a:ext>
                  </a:extLst>
                </a:gridCol>
                <a:gridCol w="2425309">
                  <a:extLst>
                    <a:ext uri="{9D8B030D-6E8A-4147-A177-3AD203B41FA5}">
                      <a16:colId xmlns:a16="http://schemas.microsoft.com/office/drawing/2014/main" val="4173724414"/>
                    </a:ext>
                  </a:extLst>
                </a:gridCol>
              </a:tblGrid>
              <a:tr h="250461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i-FI" sz="10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KUKA TEKEE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922213"/>
                  </a:ext>
                </a:extLst>
              </a:tr>
              <a:tr h="8793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Opiskelijat tekevät hakemuksen 1-3 yritykseen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hakemusten toimittaminen yritykseen keskitetysti opettajan kautta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Opettaja kerää opiskelijoiden hakemukset ja toimittaa ne yritykseen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824132"/>
                  </a:ext>
                </a:extLst>
              </a:tr>
              <a:tr h="9347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2661593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FAFE93C1-4744-3147-BD69-AE14902F4D3B}"/>
              </a:ext>
            </a:extLst>
          </p:cNvPr>
          <p:cNvGrpSpPr/>
          <p:nvPr/>
        </p:nvGrpSpPr>
        <p:grpSpPr>
          <a:xfrm>
            <a:off x="1180618" y="1325425"/>
            <a:ext cx="390797" cy="390797"/>
            <a:chOff x="1180618" y="1325425"/>
            <a:chExt cx="390797" cy="39079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FF747C3-488D-F046-8FCE-02F404D3E819}"/>
                </a:ext>
              </a:extLst>
            </p:cNvPr>
            <p:cNvSpPr/>
            <p:nvPr/>
          </p:nvSpPr>
          <p:spPr>
            <a:xfrm>
              <a:off x="1180618" y="1325425"/>
              <a:ext cx="390797" cy="3907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4" name="Picture 13" descr="A close up of a logo&#10;&#10;Description automatically generated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id="{4CD488CA-82A4-D64C-968C-895ECE61DB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10598" y="1358778"/>
              <a:ext cx="324091" cy="324091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85636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AA5D41B6-43FE-5A4C-B49C-2D8310547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0510" y="0"/>
            <a:ext cx="12313020" cy="7050628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954F6191-3A7D-3E4F-B1CD-14E550D01433}"/>
              </a:ext>
            </a:extLst>
          </p:cNvPr>
          <p:cNvGrpSpPr/>
          <p:nvPr/>
        </p:nvGrpSpPr>
        <p:grpSpPr>
          <a:xfrm>
            <a:off x="1180618" y="1682869"/>
            <a:ext cx="9132425" cy="3877518"/>
            <a:chOff x="1180618" y="1682869"/>
            <a:chExt cx="9132425" cy="387751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9681CDC-0002-6C4C-B7C5-3B3F2B55A891}"/>
                </a:ext>
              </a:extLst>
            </p:cNvPr>
            <p:cNvSpPr/>
            <p:nvPr/>
          </p:nvSpPr>
          <p:spPr>
            <a:xfrm>
              <a:off x="1180618" y="1682869"/>
              <a:ext cx="9132425" cy="387751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E8924E0-D5F7-224E-91A8-067253992BF6}"/>
                </a:ext>
              </a:extLst>
            </p:cNvPr>
            <p:cNvSpPr txBox="1"/>
            <p:nvPr/>
          </p:nvSpPr>
          <p:spPr>
            <a:xfrm>
              <a:off x="1498921" y="2157622"/>
              <a:ext cx="8495818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i-FI" sz="3200" b="1" dirty="0">
                  <a:solidFill>
                    <a:schemeClr val="bg1">
                      <a:lumMod val="50000"/>
                    </a:schemeClr>
                  </a:solidFill>
                </a:rPr>
                <a:t>HAASTATTELUT JA VALINTA</a:t>
              </a:r>
            </a:p>
          </p:txBody>
        </p:sp>
      </p:grp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1C81607-D9C6-404E-B313-D7B990E61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801685"/>
              </p:ext>
            </p:extLst>
          </p:nvPr>
        </p:nvGraphicFramePr>
        <p:xfrm>
          <a:off x="1641213" y="3055206"/>
          <a:ext cx="6716403" cy="2068593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4291094">
                  <a:extLst>
                    <a:ext uri="{9D8B030D-6E8A-4147-A177-3AD203B41FA5}">
                      <a16:colId xmlns:a16="http://schemas.microsoft.com/office/drawing/2014/main" val="282281065"/>
                    </a:ext>
                  </a:extLst>
                </a:gridCol>
                <a:gridCol w="2425309">
                  <a:extLst>
                    <a:ext uri="{9D8B030D-6E8A-4147-A177-3AD203B41FA5}">
                      <a16:colId xmlns:a16="http://schemas.microsoft.com/office/drawing/2014/main" val="4173724414"/>
                    </a:ext>
                  </a:extLst>
                </a:gridCol>
              </a:tblGrid>
              <a:tr h="250461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i-FI" sz="10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KUKA TEKEE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922213"/>
                  </a:ext>
                </a:extLst>
              </a:tr>
              <a:tr h="8793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Haastattelut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yrityksen edustaja käsittelee hakemukset ja haastattelee hakijat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Yrityksen edustaja haastattelee hakijat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Tarvittaessa opettaja antaa lisätietoja yrityksen edustajille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824132"/>
                  </a:ext>
                </a:extLst>
              </a:tr>
              <a:tr h="9347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Valinta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yrityksen edustaja valitsee opiskelijat ko. yrityspolulle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mahdolliset turvallisuuskartoitukset, korttikoulutukset </a:t>
                      </a:r>
                      <a:r>
                        <a:rPr lang="fi-FI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ym</a:t>
                      </a: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 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Opettaja  päivittää yrityspolkumallin toteuttamisen opiskelijan </a:t>
                      </a:r>
                      <a:r>
                        <a:rPr lang="fi-FI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HOKSiin</a:t>
                      </a: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2661593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FAFE93C1-4744-3147-BD69-AE14902F4D3B}"/>
              </a:ext>
            </a:extLst>
          </p:cNvPr>
          <p:cNvGrpSpPr/>
          <p:nvPr/>
        </p:nvGrpSpPr>
        <p:grpSpPr>
          <a:xfrm>
            <a:off x="1180618" y="1325425"/>
            <a:ext cx="390797" cy="390797"/>
            <a:chOff x="1180618" y="1325425"/>
            <a:chExt cx="390797" cy="39079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FF747C3-488D-F046-8FCE-02F404D3E819}"/>
                </a:ext>
              </a:extLst>
            </p:cNvPr>
            <p:cNvSpPr/>
            <p:nvPr/>
          </p:nvSpPr>
          <p:spPr>
            <a:xfrm>
              <a:off x="1180618" y="1325425"/>
              <a:ext cx="390797" cy="3907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4" name="Picture 13" descr="A close up of a logo&#10;&#10;Description automatically generated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id="{4CD488CA-82A4-D64C-968C-895ECE61DB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10598" y="1358778"/>
              <a:ext cx="324091" cy="324091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388024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AA5D41B6-43FE-5A4C-B49C-2D8310547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1023" y="0"/>
            <a:ext cx="12313020" cy="7050628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954F6191-3A7D-3E4F-B1CD-14E550D01433}"/>
              </a:ext>
            </a:extLst>
          </p:cNvPr>
          <p:cNvGrpSpPr/>
          <p:nvPr/>
        </p:nvGrpSpPr>
        <p:grpSpPr>
          <a:xfrm>
            <a:off x="1171191" y="1315215"/>
            <a:ext cx="9132425" cy="4651943"/>
            <a:chOff x="1180618" y="1682869"/>
            <a:chExt cx="9132425" cy="387751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9681CDC-0002-6C4C-B7C5-3B3F2B55A891}"/>
                </a:ext>
              </a:extLst>
            </p:cNvPr>
            <p:cNvSpPr/>
            <p:nvPr/>
          </p:nvSpPr>
          <p:spPr>
            <a:xfrm>
              <a:off x="1180618" y="1682869"/>
              <a:ext cx="9132425" cy="387751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E8924E0-D5F7-224E-91A8-067253992BF6}"/>
                </a:ext>
              </a:extLst>
            </p:cNvPr>
            <p:cNvSpPr txBox="1"/>
            <p:nvPr/>
          </p:nvSpPr>
          <p:spPr>
            <a:xfrm>
              <a:off x="1498921" y="2157622"/>
              <a:ext cx="8495818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i-FI" sz="3200" b="1" dirty="0"/>
                <a:t>TUTUSTUMISPÄIVÄT YRITYKSESSÄ</a:t>
              </a:r>
            </a:p>
          </p:txBody>
        </p:sp>
      </p:grp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1C81607-D9C6-404E-B313-D7B990E61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652369"/>
              </p:ext>
            </p:extLst>
          </p:nvPr>
        </p:nvGraphicFramePr>
        <p:xfrm>
          <a:off x="1631786" y="2687553"/>
          <a:ext cx="6716403" cy="3141593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4291094">
                  <a:extLst>
                    <a:ext uri="{9D8B030D-6E8A-4147-A177-3AD203B41FA5}">
                      <a16:colId xmlns:a16="http://schemas.microsoft.com/office/drawing/2014/main" val="282281065"/>
                    </a:ext>
                  </a:extLst>
                </a:gridCol>
                <a:gridCol w="2425309">
                  <a:extLst>
                    <a:ext uri="{9D8B030D-6E8A-4147-A177-3AD203B41FA5}">
                      <a16:colId xmlns:a16="http://schemas.microsoft.com/office/drawing/2014/main" val="4173724414"/>
                    </a:ext>
                  </a:extLst>
                </a:gridCol>
              </a:tblGrid>
              <a:tr h="250461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i-FI" sz="10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KUKA TEKEE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922213"/>
                  </a:ext>
                </a:extLst>
              </a:tr>
              <a:tr h="8793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Yrityspolulle valittujen opiskelijoiden tutustuminen yritykseen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opettaja ja työelämän edustaja suunnittelevat tutustumisen keston   </a:t>
                      </a:r>
                      <a:b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 päivä – 2 viikkoa) ja sisällön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valmistautuminen työpaikalla tapahtuvaan opiskeluun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oppilaitoksessa opiskeltavien asioiden kytkeminen työelämään ja yrityksen toimintaan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Opettaja ja yrityksen edustaja suunnittelevat tutustumispäivien määrän ja sisällön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824132"/>
                  </a:ext>
                </a:extLst>
              </a:tr>
              <a:tr h="7193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Moodle-tehtävät opiskelijoille  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Opettaja antaa opiskelijoille Moodle-tehtävät 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2661593"/>
                  </a:ext>
                </a:extLst>
              </a:tr>
              <a:tr h="9347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Opiskelijoiden työvaatteet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onko opiskelijoiden mahdollista saada yrityksen työvaatteet käyttöön?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9717241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FAFE93C1-4744-3147-BD69-AE14902F4D3B}"/>
              </a:ext>
            </a:extLst>
          </p:cNvPr>
          <p:cNvGrpSpPr/>
          <p:nvPr/>
        </p:nvGrpSpPr>
        <p:grpSpPr>
          <a:xfrm>
            <a:off x="1171191" y="957772"/>
            <a:ext cx="390797" cy="390797"/>
            <a:chOff x="1180618" y="1325425"/>
            <a:chExt cx="390797" cy="39079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FF747C3-488D-F046-8FCE-02F404D3E819}"/>
                </a:ext>
              </a:extLst>
            </p:cNvPr>
            <p:cNvSpPr/>
            <p:nvPr/>
          </p:nvSpPr>
          <p:spPr>
            <a:xfrm>
              <a:off x="1180618" y="1325425"/>
              <a:ext cx="390797" cy="3907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4" name="Picture 13" descr="A close up of a logo&#10;&#10;Description automatically generated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id="{4CD488CA-82A4-D64C-968C-895ECE61DB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10598" y="1358778"/>
              <a:ext cx="324091" cy="324091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305235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AA5D41B6-43FE-5A4C-B49C-2D8310547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1023" y="0"/>
            <a:ext cx="12313020" cy="7050628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954F6191-3A7D-3E4F-B1CD-14E550D01433}"/>
              </a:ext>
            </a:extLst>
          </p:cNvPr>
          <p:cNvGrpSpPr/>
          <p:nvPr/>
        </p:nvGrpSpPr>
        <p:grpSpPr>
          <a:xfrm>
            <a:off x="1180619" y="900427"/>
            <a:ext cx="9800784" cy="5516849"/>
            <a:chOff x="1180618" y="1682869"/>
            <a:chExt cx="9132425" cy="387751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9681CDC-0002-6C4C-B7C5-3B3F2B55A891}"/>
                </a:ext>
              </a:extLst>
            </p:cNvPr>
            <p:cNvSpPr/>
            <p:nvPr/>
          </p:nvSpPr>
          <p:spPr>
            <a:xfrm>
              <a:off x="1180618" y="1682869"/>
              <a:ext cx="9132425" cy="387751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E8924E0-D5F7-224E-91A8-067253992BF6}"/>
                </a:ext>
              </a:extLst>
            </p:cNvPr>
            <p:cNvSpPr txBox="1"/>
            <p:nvPr/>
          </p:nvSpPr>
          <p:spPr>
            <a:xfrm>
              <a:off x="1498921" y="2157622"/>
              <a:ext cx="8495818" cy="39455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i-FI" sz="3200" b="1" dirty="0">
                  <a:solidFill>
                    <a:srgbClr val="A5CD3C"/>
                  </a:solidFill>
                </a:rPr>
                <a:t>RÄÄTÄLÖITY KOULUTUS OPPILAITOKSESSA</a:t>
              </a:r>
            </a:p>
          </p:txBody>
        </p:sp>
      </p:grp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1C81607-D9C6-404E-B313-D7B990E61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513560"/>
              </p:ext>
            </p:extLst>
          </p:nvPr>
        </p:nvGraphicFramePr>
        <p:xfrm>
          <a:off x="1641213" y="2272765"/>
          <a:ext cx="6716403" cy="4107831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4891562">
                  <a:extLst>
                    <a:ext uri="{9D8B030D-6E8A-4147-A177-3AD203B41FA5}">
                      <a16:colId xmlns:a16="http://schemas.microsoft.com/office/drawing/2014/main" val="282281065"/>
                    </a:ext>
                  </a:extLst>
                </a:gridCol>
                <a:gridCol w="1824841">
                  <a:extLst>
                    <a:ext uri="{9D8B030D-6E8A-4147-A177-3AD203B41FA5}">
                      <a16:colId xmlns:a16="http://schemas.microsoft.com/office/drawing/2014/main" val="4173724414"/>
                    </a:ext>
                  </a:extLst>
                </a:gridCol>
              </a:tblGrid>
              <a:tr h="227449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i-FI" sz="10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922213"/>
                  </a:ext>
                </a:extLst>
              </a:tr>
              <a:tr h="4574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Paikallisesti tarjottavat tutkinnon osat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824132"/>
                  </a:ext>
                </a:extLst>
              </a:tr>
              <a:tr h="11274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HOKS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yrityspolku kirjataan opiskelijan </a:t>
                      </a:r>
                      <a:r>
                        <a:rPr lang="fi-FI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HOKSiin</a:t>
                      </a: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mitä tutkinnon osia ja ammattitaitovaatimuksia opiskellaan oppilaitoksessa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suunnitellaan YTO-aineiden suorittamisen vaihtoehdot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ura- ja jatko-opintosuunnitelma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2661593"/>
                  </a:ext>
                </a:extLst>
              </a:tr>
              <a:tr h="7911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Mitä osaamista opiskelijalla tulee olla ennen työpaikalla tapahtuvaa opiskelua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työturvallisuus ja tarvittavat kortit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mitä osaamista opiskelija näyttää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5862013"/>
                  </a:ext>
                </a:extLst>
              </a:tr>
              <a:tr h="527444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i-FI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Mitä osaamista opiskelijan on mahdollista saavuttaa työpaikalla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i-FI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2954448"/>
                  </a:ext>
                </a:extLst>
              </a:tr>
              <a:tr h="791165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i-FI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i-FI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Työelämän edustajien osallistuminen oppilaitoksessa tapahtuvaan opetukseen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9226088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FAFE93C1-4744-3147-BD69-AE14902F4D3B}"/>
              </a:ext>
            </a:extLst>
          </p:cNvPr>
          <p:cNvGrpSpPr/>
          <p:nvPr/>
        </p:nvGrpSpPr>
        <p:grpSpPr>
          <a:xfrm>
            <a:off x="1180618" y="542984"/>
            <a:ext cx="390797" cy="390797"/>
            <a:chOff x="1180618" y="1325425"/>
            <a:chExt cx="390797" cy="39079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FF747C3-488D-F046-8FCE-02F404D3E819}"/>
                </a:ext>
              </a:extLst>
            </p:cNvPr>
            <p:cNvSpPr/>
            <p:nvPr/>
          </p:nvSpPr>
          <p:spPr>
            <a:xfrm>
              <a:off x="1180618" y="1325425"/>
              <a:ext cx="390797" cy="3907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4" name="Picture 13" descr="A close up of a logo&#10;&#10;Description automatically generated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id="{4CD488CA-82A4-D64C-968C-895ECE61DB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10598" y="1358778"/>
              <a:ext cx="324091" cy="324091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159110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B0564122AEE8F45813BBEEC661F0B89" ma:contentTypeVersion="0" ma:contentTypeDescription="Luo uusi asiakirja." ma:contentTypeScope="" ma:versionID="14242c416db4bd86c8d986c26c1cb86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4c5ac02551547b1ae960dae44e09eb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747A860-24A0-486F-B6BE-3A3D90BF69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3EA9DBF-1FBC-4337-BA70-6C74EE4BE0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6BB965-B4ED-4EA2-AC28-21ABFEED09E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9902</TotalTime>
  <Words>490</Words>
  <Application>Microsoft Macintosh PowerPoint</Application>
  <PresentationFormat>Laajakuva</PresentationFormat>
  <Paragraphs>180</Paragraphs>
  <Slides>13</Slides>
  <Notes>12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Custom Design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Heli Raappana</dc:creator>
  <cp:lastModifiedBy>Henna Väisänen</cp:lastModifiedBy>
  <cp:revision>67</cp:revision>
  <dcterms:created xsi:type="dcterms:W3CDTF">2019-03-15T07:18:02Z</dcterms:created>
  <dcterms:modified xsi:type="dcterms:W3CDTF">2019-09-16T11:44:17Z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0x010100DB0564122AEE8F45813BBEEC661F0B89</vt:lpwstr>
  </property>
  <property fmtid="{D5CDD505-2E9C-101B-9397-08002B2CF9AE}" pid="3" name="IsMyDocuments">
    <vt:bool>true</vt:bool>
  </property>
</Properties>
</file>