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338" r:id="rId6"/>
    <p:sldId id="334" r:id="rId7"/>
    <p:sldId id="319" r:id="rId8"/>
    <p:sldId id="335" r:id="rId9"/>
    <p:sldId id="330" r:id="rId10"/>
    <p:sldId id="327" r:id="rId11"/>
    <p:sldId id="329" r:id="rId12"/>
    <p:sldId id="333" r:id="rId13"/>
    <p:sldId id="337" r:id="rId14"/>
    <p:sldId id="336" r:id="rId15"/>
  </p:sldIdLst>
  <p:sldSz cx="24387175" cy="13716000"/>
  <p:notesSz cx="6858000" cy="9144000"/>
  <p:defaultTextStyle>
    <a:defPPr>
      <a:defRPr lang="fi-FI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682BD-D35E-4573-9A7D-3DA1B0674238}" v="6" dt="2021-04-30T05:57:1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3"/>
  </p:normalViewPr>
  <p:slideViewPr>
    <p:cSldViewPr snapToGrid="0" snapToObjects="1" showGuides="1">
      <p:cViewPr varScale="1">
        <p:scale>
          <a:sx n="61" d="100"/>
          <a:sy n="61" d="100"/>
        </p:scale>
        <p:origin x="132" y="306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785E5-ECF0-2544-B741-453B163B9386}" type="datetimeFigureOut">
              <a:t>5.5.2021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906C-89DF-F845-A960-149C5755FE12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1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usiv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96DDA8-7785-D042-BFA5-3FB568C417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3975" y="5486400"/>
            <a:ext cx="10574949" cy="280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63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E5705-A0DD-E142-AA4A-DC16A2AF6F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87175" cy="9173496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71" y="9291484"/>
            <a:ext cx="9620645" cy="3628103"/>
          </a:xfrm>
        </p:spPr>
        <p:txBody>
          <a:bodyPr anchor="ctr" anchorCtr="0">
            <a:noAutofit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036D-044A-714C-9EA6-E67A8DDB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5703" y="3775587"/>
            <a:ext cx="7585368" cy="6784258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marL="2286000" indent="-457200">
              <a:buClr>
                <a:schemeClr val="bg1"/>
              </a:buClr>
              <a:buFont typeface="Helvetica" pitchFamily="2" charset="0"/>
              <a:buChar char="⁃"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360428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E5705-A0DD-E142-AA4A-DC16A2AF6F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87175" cy="1371600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6" y="12712701"/>
            <a:ext cx="7627021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974" y="2890683"/>
            <a:ext cx="9497961" cy="2142513"/>
          </a:xfrm>
        </p:spPr>
        <p:txBody>
          <a:bodyPr anchor="b" anchorCtr="0">
            <a:no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0B18A99-1170-1141-BF5B-131D5A1FDB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922375" y="5516563"/>
            <a:ext cx="9528175" cy="5249862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076493-6B13-4948-9CFA-F351A33376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2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a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DFCA-024B-2C40-A457-B335FD36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2229" y="4677149"/>
            <a:ext cx="9921841" cy="3391823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CD0ADE2-7D5A-194C-828B-EE6822B3BB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32592" y="8465095"/>
            <a:ext cx="7575550" cy="2237541"/>
          </a:xfrm>
        </p:spPr>
        <p:txBody>
          <a:bodyPr>
            <a:noAutofit/>
          </a:bodyPr>
          <a:lstStyle>
            <a:lvl1pPr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sz="3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AAEA08-C34D-E84A-9AAC-59414BF0C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1991" y="6555223"/>
            <a:ext cx="4649266" cy="12341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5208FE1-0A52-6C41-AA9F-F385D14CE9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973731" y="11029951"/>
            <a:ext cx="203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66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DFCA-024B-2C40-A457-B335FD36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397" y="3362632"/>
            <a:ext cx="18290381" cy="3391823"/>
          </a:xfrm>
        </p:spPr>
        <p:txBody>
          <a:bodyPr anchor="b">
            <a:noAutofit/>
          </a:bodyPr>
          <a:lstStyle>
            <a:lvl1pPr algn="ctr">
              <a:defRPr sz="9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3EAED-FCF0-B749-8FD3-D1DD8BF62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397" y="7174580"/>
            <a:ext cx="18290381" cy="789550"/>
          </a:xfrm>
        </p:spPr>
        <p:txBody>
          <a:bodyPr>
            <a:noAutofit/>
          </a:bodyPr>
          <a:lstStyle>
            <a:lvl1pPr marL="0" indent="0" algn="ctr">
              <a:buNone/>
              <a:defRPr sz="4200">
                <a:solidFill>
                  <a:schemeClr val="bg1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8488F-7C9E-0946-B71D-033C9ED1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30.4.2021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8BF39C-B7A4-344F-9D22-0EFA1E16F4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491" y="12769606"/>
            <a:ext cx="1904466" cy="50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2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DFCA-024B-2C40-A457-B335FD36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397" y="4100051"/>
            <a:ext cx="18290381" cy="3982065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algn="ctr">
              <a:defRPr sz="9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8488F-7C9E-0946-B71D-033C9ED1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66A5C-B91B-5A45-94D5-B1E73EC1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68291" y="12669205"/>
            <a:ext cx="8039976" cy="826318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FFA1B58-97D0-D64A-8705-3C2ED4FF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596953" y="12742198"/>
            <a:ext cx="969010" cy="730250"/>
          </a:xfrm>
        </p:spPr>
        <p:txBody>
          <a:bodyPr lIns="0" tIns="0" rIns="0" bIns="10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363889-7356-9F40-9FBE-E51D1BCEF130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98D1F-7F56-2049-967C-07AF9C6CCA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491" y="12769606"/>
            <a:ext cx="1904466" cy="50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3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DFCA-024B-2C40-A457-B335FD36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397" y="4100051"/>
            <a:ext cx="18290381" cy="3982065"/>
          </a:xfrm>
        </p:spPr>
        <p:txBody>
          <a:bodyPr anchor="ctr" anchorCtr="0">
            <a:noAutofit/>
          </a:bodyPr>
          <a:lstStyle>
            <a:lvl1pPr algn="ctr">
              <a:defRPr sz="9200" b="1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8488F-7C9E-0946-B71D-033C9ED1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66A5C-B91B-5A45-94D5-B1E73EC1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3" y="12669473"/>
            <a:ext cx="8039976" cy="826318"/>
          </a:xfrm>
        </p:spPr>
        <p:txBody>
          <a:bodyPr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FFA1B58-97D0-D64A-8705-3C2ED4FF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647057" y="12742198"/>
            <a:ext cx="918905" cy="730250"/>
          </a:xfrm>
        </p:spPr>
        <p:txBody>
          <a:bodyPr lIns="0" tIns="0" rIns="0" bIns="10800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363889-7356-9F40-9FBE-E51D1BCEF130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B7F347-CFD1-2449-842A-AB59FA8999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4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1002890"/>
            <a:ext cx="21033938" cy="2142513"/>
          </a:xfrm>
        </p:spPr>
        <p:txBody>
          <a:bodyPr anchor="b" anchorCtr="0">
            <a:noAutofit/>
          </a:bodyPr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036D-044A-714C-9EA6-E67A8DDB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619" y="3651250"/>
            <a:ext cx="21033938" cy="7970479"/>
          </a:xfrm>
        </p:spPr>
        <p:txBody>
          <a:bodyPr>
            <a:noAutofit/>
          </a:bodyPr>
          <a:lstStyle>
            <a:lvl3pPr marL="1620000" indent="-432000">
              <a:buClr>
                <a:schemeClr val="accent1"/>
              </a:buClr>
              <a:buFont typeface="Helvetica" pitchFamily="2" charset="0"/>
              <a:buChar char="⁃"/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2" y="12712701"/>
            <a:ext cx="7627021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A10367-65D5-534C-99ED-A5111E0953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61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E5705-A0DD-E142-AA4A-DC16A2AF6F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919075" y="973394"/>
            <a:ext cx="11468100" cy="1064833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1002890"/>
            <a:ext cx="9738633" cy="2142513"/>
          </a:xfrm>
        </p:spPr>
        <p:txBody>
          <a:bodyPr anchor="b" anchorCtr="0">
            <a:noAutofit/>
          </a:bodyPr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036D-044A-714C-9EA6-E67A8DDB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619" y="3651250"/>
            <a:ext cx="9768129" cy="7970479"/>
          </a:xfrm>
        </p:spPr>
        <p:txBody>
          <a:bodyPr>
            <a:noAutofit/>
          </a:bodyPr>
          <a:lstStyle>
            <a:lvl3pPr marL="1620000" indent="-432000">
              <a:buClr>
                <a:schemeClr val="accent1"/>
              </a:buClr>
              <a:buFont typeface="Helvetica" pitchFamily="2" charset="0"/>
              <a:buChar char="⁃"/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1" y="12712701"/>
            <a:ext cx="7627021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801292-990E-C840-8422-6B2937B65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5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ak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E5705-A0DD-E142-AA4A-DC16A2AF6F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40413" y="973394"/>
            <a:ext cx="7200000" cy="1064833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1002890"/>
            <a:ext cx="7290399" cy="2142513"/>
          </a:xfrm>
        </p:spPr>
        <p:txBody>
          <a:bodyPr anchor="b" anchorCtr="0">
            <a:noAutofit/>
          </a:bodyPr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036D-044A-714C-9EA6-E67A8DDB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619" y="3651250"/>
            <a:ext cx="7290399" cy="7970479"/>
          </a:xfrm>
        </p:spPr>
        <p:txBody>
          <a:bodyPr>
            <a:noAutofit/>
          </a:bodyPr>
          <a:lstStyle>
            <a:lvl3pPr marL="1620000" indent="-432000">
              <a:buClr>
                <a:schemeClr val="accent1"/>
              </a:buClr>
              <a:buFont typeface="Helvetica" pitchFamily="2" charset="0"/>
              <a:buChar char="⁃"/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799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8178" y="12712701"/>
            <a:ext cx="7610693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9A03A9ED-4BFC-0D4B-8050-EEF5FE63D0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187175" y="973394"/>
            <a:ext cx="7200000" cy="1064833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2CDA22-C5C4-A445-8D1A-3D4130F044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365FE-D0CF-2D4B-808D-F7AD0173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1002890"/>
            <a:ext cx="21033938" cy="2142513"/>
          </a:xfrm>
        </p:spPr>
        <p:txBody>
          <a:bodyPr anchor="b" anchorCtr="0">
            <a:noAutofit/>
          </a:bodyPr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3" y="12712701"/>
            <a:ext cx="7627021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E4B416-5B76-F346-80BA-405DDF0D3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602038"/>
            <a:ext cx="8095129" cy="806399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41821187-D839-0F40-8D89-4B000BB590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73686" y="3602038"/>
            <a:ext cx="8016038" cy="806348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4CA6E44A-E013-6F42-81CA-6164CF9564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6268281" y="3602038"/>
            <a:ext cx="8118894" cy="806348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20E448-5E1B-354E-8957-DC89BCDAC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us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E5705-A0DD-E142-AA4A-DC16A2AF6F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24387175" cy="1052945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6875E-8B8D-994C-80E6-F01A1015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12120-46D1-6E4A-93BA-24C3157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7614" y="12712701"/>
            <a:ext cx="7627021" cy="73025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107-17ED-5540-B20E-5B8E6A6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267175" y="12712701"/>
            <a:ext cx="2387280" cy="730250"/>
          </a:xfrm>
        </p:spPr>
        <p:txBody>
          <a:bodyPr/>
          <a:lstStyle/>
          <a:p>
            <a:fld id="{C1363889-7356-9F40-9FBE-E51D1BCEF130}" type="slidenum">
              <a:t>‹#›</a:t>
            </a:fld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D036D-044A-714C-9EA6-E67A8DDB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2684" y="4156364"/>
            <a:ext cx="7290399" cy="7229391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marL="2286000" indent="-457200">
              <a:buClr>
                <a:schemeClr val="bg1"/>
              </a:buClr>
              <a:buFont typeface="Helvetica" pitchFamily="2" charset="0"/>
              <a:buChar char="⁃"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28DF8-823F-734E-9D3F-5A0E5C7CF0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233" y="12743752"/>
            <a:ext cx="1971381" cy="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76C46-D35E-3148-AEA0-053AFB00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7DA34-3400-0842-BA3D-F18923005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E4E30-5F9D-A441-A305-2D4A6CEB4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00000" y="12712701"/>
            <a:ext cx="28800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fi-FI"/>
              <a:t>30.4.2021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08BDA-A3F4-CB41-9DF7-DD5ECBC76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52291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AFE12-169E-F84D-8DAB-B5BC2559A6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666035" y="12712701"/>
            <a:ext cx="89992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fld id="{C1363889-7356-9F40-9FBE-E51D1BCEF13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06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4" r:id="rId4"/>
    <p:sldLayoutId id="2147483650" r:id="rId5"/>
    <p:sldLayoutId id="2147483665" r:id="rId6"/>
    <p:sldLayoutId id="2147483666" r:id="rId7"/>
    <p:sldLayoutId id="2147483672" r:id="rId8"/>
    <p:sldLayoutId id="2147483667" r:id="rId9"/>
    <p:sldLayoutId id="2147483668" r:id="rId10"/>
    <p:sldLayoutId id="2147483671" r:id="rId11"/>
    <p:sldLayoutId id="2147483673" r:id="rId12"/>
  </p:sldLayoutIdLst>
  <p:hf sldNum="0" hdr="0" ftr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6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800" rtl="0" eaLnBrk="1" latinLnBrk="0" hangingPunct="1">
        <a:lnSpc>
          <a:spcPts val="5000"/>
        </a:lnSpc>
        <a:spcBef>
          <a:spcPts val="1400"/>
        </a:spcBef>
        <a:spcAft>
          <a:spcPts val="1200"/>
        </a:spcAft>
        <a:buFontTx/>
        <a:buNone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900000" indent="-432000" algn="l" defTabSz="1828800" rtl="0" eaLnBrk="1" latinLnBrk="0" hangingPunct="1">
        <a:lnSpc>
          <a:spcPts val="5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0000" indent="-432000" algn="l" defTabSz="1828800" rtl="0" eaLnBrk="1" latinLnBrk="0" hangingPunct="1">
        <a:lnSpc>
          <a:spcPts val="5000"/>
        </a:lnSpc>
        <a:spcBef>
          <a:spcPts val="1000"/>
        </a:spcBef>
        <a:buClr>
          <a:schemeClr val="accent1"/>
        </a:buClr>
        <a:buFont typeface="Helvetica" pitchFamily="2" charset="0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ts val="5500"/>
        </a:lnSpc>
        <a:spcBef>
          <a:spcPts val="1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ts val="5500"/>
        </a:lnSpc>
        <a:spcBef>
          <a:spcPts val="1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pisopimus.fi/" TargetMode="External"/><Relationship Id="rId2" Type="http://schemas.openxmlformats.org/officeDocument/2006/relationships/hyperlink" Target="https://www.osao.fi/tietoa-hakemisesta/koulutustarjonta/oppisopimus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2430" y="6038856"/>
            <a:ext cx="11882314" cy="1638288"/>
          </a:xfrm>
        </p:spPr>
        <p:txBody>
          <a:bodyPr/>
          <a:lstStyle/>
          <a:p>
            <a:r>
              <a:rPr lang="fi-FI" sz="7200" dirty="0"/>
              <a:t>Oppisopimuskoulutus</a:t>
            </a:r>
            <a:br>
              <a:rPr lang="fi-FI" sz="7200" dirty="0"/>
            </a:br>
            <a:r>
              <a:rPr lang="fi-FI" sz="2400" dirty="0"/>
              <a:t>30.4.2021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F6454B2-4A9C-4DDD-9E35-60788060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30.4.2021</a:t>
            </a:r>
          </a:p>
        </p:txBody>
      </p:sp>
    </p:spTree>
    <p:extLst>
      <p:ext uri="{BB962C8B-B14F-4D97-AF65-F5344CB8AC3E}">
        <p14:creationId xmlns:p14="http://schemas.microsoft.com/office/powerpoint/2010/main" val="310315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263104-0EA3-48FC-87C5-F0CD55F2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Lisää oppisopimuksesta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304FBA-B78E-4399-A3D7-22A254316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/>
              <a:t>Linkkejä lisätietoja:</a:t>
            </a:r>
          </a:p>
          <a:p>
            <a:pPr marL="1188000" lvl="2" indent="0">
              <a:buNone/>
            </a:pPr>
            <a:r>
              <a:rPr lang="fi-FI" dirty="0">
                <a:hlinkClick r:id="rId2"/>
              </a:rPr>
              <a:t>https://www.osao.fi/tietoa-hakemisesta/koulutustarjonta/oppisopimus/</a:t>
            </a:r>
            <a:endParaRPr lang="fi-FI" dirty="0"/>
          </a:p>
          <a:p>
            <a:pPr marL="1188000" lvl="2" indent="0">
              <a:buNone/>
            </a:pPr>
            <a:r>
              <a:rPr lang="fi-FI">
                <a:hlinkClick r:id="rId3"/>
              </a:rPr>
              <a:t>https://www.oppisopimus.fi/</a:t>
            </a:r>
            <a:endParaRPr lang="fi-FI"/>
          </a:p>
          <a:p>
            <a:pPr marL="1188000" lvl="2" indent="0">
              <a:buNone/>
            </a:pP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4CF2850-DFED-4665-A4B6-E6C2BCA7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</a:p>
        </p:txBody>
      </p:sp>
    </p:spTree>
    <p:extLst>
      <p:ext uri="{BB962C8B-B14F-4D97-AF65-F5344CB8AC3E}">
        <p14:creationId xmlns:p14="http://schemas.microsoft.com/office/powerpoint/2010/main" val="31958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</a:t>
            </a:r>
            <a:br>
              <a:rPr lang="fi-FI" dirty="0"/>
            </a:b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174580"/>
            <a:ext cx="18290381" cy="2871628"/>
          </a:xfrm>
        </p:spPr>
        <p:txBody>
          <a:bodyPr/>
          <a:lstStyle/>
          <a:p>
            <a:r>
              <a:rPr lang="fi-FI" dirty="0"/>
              <a:t>Juha Aliranta</a:t>
            </a:r>
          </a:p>
          <a:p>
            <a:r>
              <a:rPr lang="fi-FI" dirty="0"/>
              <a:t>Koulutuspäällikkö</a:t>
            </a:r>
          </a:p>
          <a:p>
            <a:r>
              <a:rPr lang="fi-FI" dirty="0"/>
              <a:t>OSAO Kaukovainion yksikkö, tekniikka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392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6A4445-CA3B-4975-AF5A-DCDFBE97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Oppisopimuskoulutus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24D67F-FBED-4A4E-A05D-4D1E641B7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Laki ammatillisesta koulutuksesta 531/2017 70 §</a:t>
            </a:r>
          </a:p>
          <a:p>
            <a:pPr lvl="1"/>
            <a:r>
              <a:rPr lang="fi-FI" dirty="0"/>
              <a:t>Oppisopimuskoulutus on pääosin työpaikalla käytännön työtehtävien yhteydessä järjestettävää koulutusta, jota täydennetään tarvittaessa muissa oppimisympäristöissä tapahtuvalla osaamisen hankkimisella.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F094693-3134-4C94-91EE-2ABD54EA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</a:p>
        </p:txBody>
      </p:sp>
    </p:spTree>
    <p:extLst>
      <p:ext uri="{BB962C8B-B14F-4D97-AF65-F5344CB8AC3E}">
        <p14:creationId xmlns:p14="http://schemas.microsoft.com/office/powerpoint/2010/main" val="332762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9395" y="655408"/>
            <a:ext cx="14979648" cy="1152128"/>
          </a:xfrm>
        </p:spPr>
        <p:txBody>
          <a:bodyPr/>
          <a:lstStyle/>
          <a:p>
            <a:pPr algn="ctr"/>
            <a:r>
              <a:rPr lang="fi-FI" dirty="0"/>
              <a:t>Oppisopimuskoulutuksen reunaehdot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756" y="2107761"/>
            <a:ext cx="14979650" cy="10225138"/>
          </a:xfrm>
        </p:spPr>
        <p:txBody>
          <a:bodyPr/>
          <a:lstStyle/>
          <a:p>
            <a:r>
              <a:rPr lang="fi-FI" sz="3200" dirty="0"/>
              <a:t>Oppisopimuskoulutuksen rakenne</a:t>
            </a:r>
          </a:p>
          <a:p>
            <a:pPr lvl="1"/>
            <a:r>
              <a:rPr lang="fi-FI" sz="3200" dirty="0"/>
              <a:t>Työpaikalla tapahtuva oppimista noin 80 % ajasta (perustutkinnoissa)</a:t>
            </a:r>
          </a:p>
          <a:p>
            <a:pPr lvl="2"/>
            <a:r>
              <a:rPr lang="fi-FI" sz="2800" dirty="0"/>
              <a:t>Oppisopimusopiskelija on yksi työntekijöistä ja oppii työtä tehden</a:t>
            </a:r>
          </a:p>
          <a:p>
            <a:pPr lvl="1"/>
            <a:r>
              <a:rPr lang="fi-FI" sz="3200" dirty="0"/>
              <a:t>Muu oppimisympäristö, useimmiten oppilaitos, noin 20% ajasta (perustutkinnoissa)</a:t>
            </a:r>
          </a:p>
          <a:p>
            <a:pPr lvl="2"/>
            <a:r>
              <a:rPr lang="fi-FI" sz="2800" dirty="0"/>
              <a:t>Tukee ammattitaidon kehittymistä</a:t>
            </a:r>
          </a:p>
          <a:p>
            <a:r>
              <a:rPr lang="fi-FI" sz="3200" dirty="0"/>
              <a:t>Oppisopimuskoulutusta on tarjolla kaikille toimialoille</a:t>
            </a:r>
          </a:p>
          <a:p>
            <a:pPr lvl="1"/>
            <a:r>
              <a:rPr lang="fi-FI" sz="3200" dirty="0"/>
              <a:t>Ammatilliset tutkinnot</a:t>
            </a:r>
          </a:p>
          <a:p>
            <a:pPr lvl="2"/>
            <a:r>
              <a:rPr lang="fi-FI" sz="2800" dirty="0"/>
              <a:t>perustutkinto (n. 2-3 v.)</a:t>
            </a:r>
          </a:p>
          <a:p>
            <a:pPr lvl="2"/>
            <a:r>
              <a:rPr lang="fi-FI" sz="2800" dirty="0"/>
              <a:t>ammattitutkinto (n. 1,5-2 v.)</a:t>
            </a:r>
          </a:p>
          <a:p>
            <a:pPr lvl="2"/>
            <a:r>
              <a:rPr lang="fi-FI" sz="2800" dirty="0"/>
              <a:t>erikoisammattitutkinto (n. 1,5-2 v.)</a:t>
            </a:r>
          </a:p>
          <a:p>
            <a:pPr lvl="1"/>
            <a:r>
              <a:rPr lang="fi-FI" sz="3200" dirty="0"/>
              <a:t>Ammatillisen tutkinnon osa tai osia, ”kesäoppisopimus”</a:t>
            </a:r>
          </a:p>
          <a:p>
            <a:pPr lvl="1"/>
            <a:r>
              <a:rPr lang="fi-FI" sz="3200" dirty="0"/>
              <a:t>Muu ammatillinen koulutus (ei ole tutkintotavoitteista)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376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6819" y="1988832"/>
            <a:ext cx="14979648" cy="864096"/>
          </a:xfrm>
        </p:spPr>
        <p:txBody>
          <a:bodyPr/>
          <a:lstStyle/>
          <a:p>
            <a:br>
              <a:rPr lang="fi-FI" dirty="0"/>
            </a:br>
            <a:r>
              <a:rPr lang="fi-FI" dirty="0"/>
              <a:t>Oppisopimus edellyttää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817" y="3368870"/>
            <a:ext cx="14979650" cy="835829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414141"/>
                </a:solidFill>
              </a:rPr>
              <a:t>Työ- tai virkasuhdetta tai yrittäjänä toimimista alan työpaikassa koulutuksen ajan</a:t>
            </a:r>
          </a:p>
          <a:p>
            <a:pPr marL="2077200" lvl="2" indent="-457200"/>
            <a:r>
              <a:rPr lang="fi-FI" sz="2800" dirty="0">
                <a:solidFill>
                  <a:srgbClr val="414141"/>
                </a:solidFill>
              </a:rPr>
              <a:t>Työsuhteeseen voidaan sisällyttää koeaika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414141"/>
                </a:solidFill>
              </a:rPr>
              <a:t>Koulutuksen tavoitteiden mukaisia työtehtäviä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414141"/>
                </a:solidFill>
              </a:rPr>
              <a:t>TES:n noudattamista ja palkan maksamista oppisopimusopiskelijalle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414141"/>
                </a:solidFill>
              </a:rPr>
              <a:t>Työaika keskimäärin vähintään 25 h/vko</a:t>
            </a:r>
          </a:p>
          <a:p>
            <a:endParaRPr lang="fi-FI" dirty="0">
              <a:solidFill>
                <a:srgbClr val="414141"/>
              </a:solidFill>
            </a:endParaRPr>
          </a:p>
          <a:p>
            <a:r>
              <a:rPr lang="fi-FI" dirty="0"/>
              <a:t>Oppisopimus voidaan solmia koko tutkintoon kerrallaan tai lyhyemmälle ajalle vaikka vain 1 - 2 tutkinnon osaan. Opiskelija voi myös siirtyä sujuvasti päiväkoulutuksesta oppisopimuskoulutukseen -  ja takaisin, jos opiskelija haluaa.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117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78855" y="1898865"/>
            <a:ext cx="14316884" cy="1212134"/>
          </a:xfrm>
        </p:spPr>
        <p:txBody>
          <a:bodyPr/>
          <a:lstStyle/>
          <a:p>
            <a:r>
              <a:rPr lang="fi-FI" sz="5600" dirty="0"/>
              <a:t>Oppisopimuskoulutuksen kumppanuudet</a:t>
            </a:r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9638204" y="4877263"/>
            <a:ext cx="4593430" cy="3669506"/>
          </a:xfrm>
          <a:prstGeom prst="ellips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1098" tIns="65548" rIns="131098" bIns="65548" anchor="ctr"/>
          <a:lstStyle/>
          <a:p>
            <a:pPr algn="ctr" defTabSz="1312070"/>
            <a:r>
              <a:rPr lang="fi-FI" sz="2850">
                <a:solidFill>
                  <a:prstClr val="black"/>
                </a:solidFill>
                <a:latin typeface="Arial" charset="0"/>
              </a:rPr>
              <a:t> OPPISOPIMUS</a:t>
            </a:r>
          </a:p>
        </p:txBody>
      </p:sp>
      <p:sp>
        <p:nvSpPr>
          <p:cNvPr id="8" name="Rectangle 19"/>
          <p:cNvSpPr txBox="1">
            <a:spLocks noChangeArrowheads="1"/>
          </p:cNvSpPr>
          <p:nvPr/>
        </p:nvSpPr>
        <p:spPr>
          <a:xfrm>
            <a:off x="7447452" y="4422440"/>
            <a:ext cx="9560718" cy="5698332"/>
          </a:xfrm>
          <a:prstGeom prst="rect">
            <a:avLst/>
          </a:prstGeom>
        </p:spPr>
        <p:txBody>
          <a:bodyPr vert="horz" lIns="54000" tIns="54000" rIns="54000" bIns="54000" rtlCol="0">
            <a:noAutofit/>
          </a:bodyPr>
          <a:lstStyle>
            <a:lvl1pPr marL="182563" indent="-1825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57188" indent="-174625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14375" indent="-174625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98525" indent="-1841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71563" indent="-173038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371600">
              <a:spcAft>
                <a:spcPts val="900"/>
              </a:spcAft>
            </a:pPr>
            <a:endParaRPr lang="fi-FI" sz="3000">
              <a:solidFill>
                <a:srgbClr val="414141"/>
              </a:solidFill>
              <a:latin typeface="Arial"/>
            </a:endParaRPr>
          </a:p>
          <a:p>
            <a:pPr marL="0" indent="0" defTabSz="1371600">
              <a:spcAft>
                <a:spcPts val="900"/>
              </a:spcAft>
            </a:pPr>
            <a:endParaRPr lang="fi-FI" sz="3000">
              <a:solidFill>
                <a:srgbClr val="414141"/>
              </a:solidFill>
              <a:latin typeface="Arial"/>
            </a:endParaRPr>
          </a:p>
          <a:p>
            <a:pPr marL="0" indent="0" defTabSz="1371600">
              <a:spcAft>
                <a:spcPts val="900"/>
              </a:spcAft>
            </a:pPr>
            <a:endParaRPr lang="fi-FI" sz="3000">
              <a:solidFill>
                <a:srgbClr val="414141"/>
              </a:solidFill>
              <a:latin typeface="Arial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952276" y="4779626"/>
            <a:ext cx="2969418" cy="107870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131098" tIns="65548" rIns="131098" bIns="65548" anchor="ctr"/>
          <a:lstStyle>
            <a:lvl1pPr defTabSz="8747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8747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1312070"/>
            <a:r>
              <a:rPr lang="fi-FI" sz="2100" b="1" dirty="0">
                <a:solidFill>
                  <a:srgbClr val="FFFFFF"/>
                </a:solidFill>
                <a:latin typeface="Arial" charset="0"/>
              </a:rPr>
              <a:t>OPISKELIJA /</a:t>
            </a:r>
          </a:p>
          <a:p>
            <a:pPr algn="ctr" defTabSz="1312070"/>
            <a:r>
              <a:rPr lang="fi-FI" sz="2100" b="1" dirty="0">
                <a:solidFill>
                  <a:srgbClr val="FFFFFF"/>
                </a:solidFill>
                <a:latin typeface="Arial" charset="0"/>
              </a:rPr>
              <a:t>TYÖNTEKIJÄ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974333" y="4770102"/>
            <a:ext cx="2969420" cy="107870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lIns="131098" tIns="65548" rIns="131098" bIns="65548" anchor="ctr"/>
          <a:lstStyle>
            <a:lvl1pPr defTabSz="8747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8747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1312070"/>
            <a:r>
              <a:rPr lang="fi-FI" sz="2100" b="1" dirty="0">
                <a:solidFill>
                  <a:srgbClr val="FFFFFF"/>
                </a:solidFill>
                <a:latin typeface="Arial" charset="0"/>
              </a:rPr>
              <a:t>TYÖNANTAJA</a:t>
            </a:r>
          </a:p>
          <a:p>
            <a:pPr algn="ctr" defTabSz="1312070"/>
            <a:r>
              <a:rPr lang="fi-FI" sz="2100" b="1" dirty="0">
                <a:solidFill>
                  <a:srgbClr val="FFFFFF"/>
                </a:solidFill>
                <a:latin typeface="Arial" charset="0"/>
              </a:rPr>
              <a:t>Työpaikkaohjaaja 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959632" y="8056226"/>
            <a:ext cx="5939406" cy="107870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131098" tIns="65548" rIns="131098" bIns="65548" anchor="ctr"/>
          <a:lstStyle>
            <a:lvl1pPr defTabSz="8747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8747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8747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defTabSz="1312070"/>
            <a:r>
              <a:rPr lang="fi-FI" sz="2100" b="1" dirty="0">
                <a:solidFill>
                  <a:srgbClr val="FFFFFF"/>
                </a:solidFill>
                <a:latin typeface="Arial" charset="0"/>
              </a:rPr>
              <a:t>KOULUTUKSEN JÄRJESTÄJÄ/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0916931" y="5053474"/>
            <a:ext cx="2040732" cy="421480"/>
          </a:xfrm>
          <a:prstGeom prst="leftRightArrow">
            <a:avLst>
              <a:gd name="adj1" fmla="val 50000"/>
              <a:gd name="adj2" fmla="val 96836"/>
            </a:avLst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1371600"/>
            <a:endParaRPr lang="fi-FI" sz="270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 rot="3641392">
            <a:off x="8855960" y="6757257"/>
            <a:ext cx="2486026" cy="407194"/>
          </a:xfrm>
          <a:prstGeom prst="leftRightArrow">
            <a:avLst>
              <a:gd name="adj1" fmla="val 50000"/>
              <a:gd name="adj2" fmla="val 122105"/>
            </a:avLst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1371600"/>
            <a:endParaRPr lang="fi-FI" sz="2700">
              <a:solidFill>
                <a:prstClr val="black"/>
              </a:solidFill>
              <a:latin typeface="Arial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rot="7140000">
            <a:off x="12492132" y="6742970"/>
            <a:ext cx="2488406" cy="404812"/>
          </a:xfrm>
          <a:prstGeom prst="leftRightArrow">
            <a:avLst>
              <a:gd name="adj1" fmla="val 50000"/>
              <a:gd name="adj2" fmla="val 122941"/>
            </a:avLst>
          </a:prstGeom>
          <a:solidFill>
            <a:srgbClr val="92D05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1371600"/>
            <a:endParaRPr lang="fi-FI" sz="270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BB0E92-BAD9-4445-80D6-8CCA98DB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</a:p>
        </p:txBody>
      </p:sp>
    </p:spTree>
    <p:extLst>
      <p:ext uri="{BB962C8B-B14F-4D97-AF65-F5344CB8AC3E}">
        <p14:creationId xmlns:p14="http://schemas.microsoft.com/office/powerpoint/2010/main" val="261142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3205" y="1493665"/>
            <a:ext cx="14979648" cy="864096"/>
          </a:xfrm>
        </p:spPr>
        <p:txBody>
          <a:bodyPr/>
          <a:lstStyle/>
          <a:p>
            <a:r>
              <a:rPr lang="fi-FI" dirty="0">
                <a:cs typeface="Arial" panose="020B0604020202020204" pitchFamily="34" charset="0"/>
              </a:rPr>
              <a:t>Työnantaja sitoutuu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3203" y="2913887"/>
            <a:ext cx="14979650" cy="999735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Koulutuksen tavoitteiden mukaisten työtehtävien tarjoaminen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Työpaikkaohjaajan nimeäminen ja ohjauksen </a:t>
            </a:r>
            <a:r>
              <a:rPr lang="fi-FI" sz="3200" dirty="0" err="1">
                <a:cs typeface="Arial" panose="020B0604020202020204" pitchFamily="34" charset="0"/>
              </a:rPr>
              <a:t>resurssointi</a:t>
            </a:r>
            <a:r>
              <a:rPr lang="fi-FI" sz="3200" dirty="0"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Opiskelijan työajan järjestäminen siten, että opiskelija pääsee osallistumaan myös opetukseen koululle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Osaamisen arviointiin osallistuvien henkilöiden nimeäminen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TES:n mukaisen palkan maksaminen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Työsuhteeseen liittyvistä asioista vastaaminen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Oppisopimuksen tekeminen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cs typeface="Arial" panose="020B0604020202020204" pitchFamily="34" charset="0"/>
              </a:rPr>
              <a:t>Taloudellisten tukien hakeminen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334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9192" y="1241380"/>
            <a:ext cx="16130784" cy="1938528"/>
          </a:xfrm>
        </p:spPr>
        <p:txBody>
          <a:bodyPr/>
          <a:lstStyle/>
          <a:p>
            <a:r>
              <a:rPr lang="fi-FI" dirty="0"/>
              <a:t>Korvauksia ja mahdollisia tukia </a:t>
            </a:r>
            <a:r>
              <a:rPr lang="fi-FI" dirty="0" err="1"/>
              <a:t>työnan-tajalle</a:t>
            </a:r>
            <a:r>
              <a:rPr lang="fi-FI" dirty="0"/>
              <a:t> oppisopimuskoulutuksessa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9192" y="3998975"/>
            <a:ext cx="15435114" cy="8475645"/>
          </a:xfrm>
        </p:spPr>
        <p:txBody>
          <a:bodyPr/>
          <a:lstStyle/>
          <a:p>
            <a:r>
              <a:rPr lang="fi-FI" dirty="0">
                <a:cs typeface="Arial" panose="020B0604020202020204" pitchFamily="34" charset="0"/>
              </a:rPr>
              <a:t>Työnantaja voi saada harkinnan varaisia tukia</a:t>
            </a:r>
          </a:p>
          <a:p>
            <a:pPr marL="1249250" lvl="1" indent="-349250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Koulutuskorvausta voi saada </a:t>
            </a:r>
            <a:r>
              <a:rPr lang="fi-FI" dirty="0" err="1">
                <a:cs typeface="Arial" panose="020B0604020202020204" pitchFamily="34" charset="0"/>
              </a:rPr>
              <a:t>OSAO:lta</a:t>
            </a:r>
            <a:r>
              <a:rPr lang="fi-FI" dirty="0">
                <a:cs typeface="Arial" panose="020B0604020202020204" pitchFamily="34" charset="0"/>
              </a:rPr>
              <a:t> oppisopimusopiskelijan ohjaamiseen</a:t>
            </a:r>
          </a:p>
          <a:p>
            <a:pPr marL="1249250" lvl="1" indent="-349250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Palkkatukea voi saada työttömän työnhakijan kanssa solmittavaan oppisopimukseen paikalliselta TE-toimistolta </a:t>
            </a:r>
          </a:p>
          <a:p>
            <a:pPr lvl="2"/>
            <a:r>
              <a:rPr lang="fi-FI" dirty="0">
                <a:cs typeface="Arial" panose="020B0604020202020204" pitchFamily="34" charset="0"/>
              </a:rPr>
              <a:t>Palkkatukihakemus ja -päätös ennen oppisopimuksen aloittamista!</a:t>
            </a:r>
            <a:endParaRPr lang="fi-FI" sz="2800" i="1" dirty="0">
              <a:cs typeface="Arial" panose="020B0604020202020204" pitchFamily="34" charset="0"/>
            </a:endParaRPr>
          </a:p>
          <a:p>
            <a:pPr marL="1357200" lvl="1" indent="-457200"/>
            <a:r>
              <a:rPr lang="fi-FI" dirty="0">
                <a:cs typeface="Arial" panose="020B0604020202020204" pitchFamily="34" charset="0"/>
              </a:rPr>
              <a:t>Kuntalisää voi saada työllistämisen edistämiseksi opiskelijan kotikunnalta</a:t>
            </a:r>
          </a:p>
          <a:p>
            <a:pPr marL="1249250" lvl="1" indent="-349250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Osatyökykyisen</a:t>
            </a:r>
            <a:r>
              <a:rPr lang="fi-FI" u="sng" dirty="0">
                <a:cs typeface="Arial" panose="020B0604020202020204" pitchFamily="34" charset="0"/>
              </a:rPr>
              <a:t> </a:t>
            </a:r>
            <a:r>
              <a:rPr lang="fi-FI" dirty="0">
                <a:cs typeface="Arial" panose="020B0604020202020204" pitchFamily="34" charset="0"/>
              </a:rPr>
              <a:t>palkkaamiseen voi saada kuntoutustukea </a:t>
            </a:r>
            <a:r>
              <a:rPr lang="fi-FI" dirty="0" err="1">
                <a:cs typeface="Arial" panose="020B0604020202020204" pitchFamily="34" charset="0"/>
              </a:rPr>
              <a:t>KELA:lta</a:t>
            </a:r>
            <a:r>
              <a:rPr lang="fi-FI" dirty="0">
                <a:cs typeface="Arial" panose="020B0604020202020204" pitchFamily="34" charset="0"/>
              </a:rPr>
              <a:t> tai vakuutusyhtiöltä</a:t>
            </a:r>
          </a:p>
          <a:p>
            <a:pPr marL="349250" indent="-349250">
              <a:buFontTx/>
              <a:buChar char="•"/>
            </a:pPr>
            <a:endParaRPr lang="fi-FI" u="sng" dirty="0">
              <a:cs typeface="Arial" panose="020B0604020202020204" pitchFamily="34" charset="0"/>
            </a:endParaRPr>
          </a:p>
          <a:p>
            <a:pPr marL="349250" indent="-349250">
              <a:buFontTx/>
              <a:buChar char="•"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446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171" y="1569809"/>
            <a:ext cx="14979648" cy="1822553"/>
          </a:xfrm>
        </p:spPr>
        <p:txBody>
          <a:bodyPr/>
          <a:lstStyle/>
          <a:p>
            <a:r>
              <a:rPr lang="fi-FI" dirty="0"/>
              <a:t>Oppisopimusopiskelijan edut ja korvaukset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170" y="4166089"/>
            <a:ext cx="14979650" cy="5383821"/>
          </a:xfrm>
        </p:spPr>
        <p:txBody>
          <a:bodyPr/>
          <a:lstStyle/>
          <a:p>
            <a:r>
              <a:rPr lang="fi-FI" dirty="0">
                <a:cs typeface="Arial" panose="020B0604020202020204" pitchFamily="34" charset="0"/>
              </a:rPr>
              <a:t>Opiskelijalle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>
                <a:cs typeface="Arial" panose="020B0604020202020204" pitchFamily="34" charset="0"/>
              </a:rPr>
              <a:t>Työnantaja maksaa TES:n mukaista palkkaa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>
                <a:cs typeface="Arial" panose="020B0604020202020204" pitchFamily="34" charset="0"/>
              </a:rPr>
              <a:t>Opintososiaalisia etuja palkattomilta koulupäiviltä: </a:t>
            </a:r>
          </a:p>
          <a:p>
            <a:pPr marL="698500" lvl="1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päivärahaa 15 €/pv</a:t>
            </a:r>
          </a:p>
          <a:p>
            <a:pPr marL="698500" lvl="1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perheavustusta 17 €/pv jos opiskelijalla on lapsia ja </a:t>
            </a:r>
          </a:p>
          <a:p>
            <a:pPr marL="698500" lvl="1">
              <a:buFontTx/>
              <a:buChar char="•"/>
            </a:pPr>
            <a:r>
              <a:rPr lang="fi-FI" dirty="0">
                <a:cs typeface="Arial" panose="020B0604020202020204" pitchFamily="34" charset="0"/>
              </a:rPr>
              <a:t>matkakorvauksia yli 10 kilometrin yhdensuuntaisiin matkoihin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9954" y="4117954"/>
            <a:ext cx="14979650" cy="5806334"/>
          </a:xfrm>
        </p:spPr>
        <p:txBody>
          <a:bodyPr/>
          <a:lstStyle/>
          <a:p>
            <a:r>
              <a:rPr lang="fi-FI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Jokaiselle oppisopimusopiskelijalle nimetään </a:t>
            </a:r>
            <a:r>
              <a:rPr lang="fi-FI" sz="3200" dirty="0">
                <a:ln w="0"/>
              </a:rPr>
              <a:t>työpaikkaohjajaa</a:t>
            </a:r>
            <a:r>
              <a:rPr lang="fi-FI" sz="32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fi-FI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työpaikalta</a:t>
            </a:r>
          </a:p>
          <a:p>
            <a:r>
              <a:rPr lang="fi-FI" sz="32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Oppisopimuskoulutuksessa hyvä ohjaus työpaikalla on</a:t>
            </a:r>
          </a:p>
          <a:p>
            <a:pPr marL="1357200" lvl="1" indent="-457200"/>
            <a:r>
              <a:rPr lang="fi-FI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suunniteltua, </a:t>
            </a:r>
          </a:p>
          <a:p>
            <a:pPr marL="1357200" lvl="1" indent="-457200"/>
            <a:r>
              <a:rPr lang="fi-FI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tavoitteellista, </a:t>
            </a:r>
          </a:p>
          <a:p>
            <a:pPr marL="1357200" lvl="1" indent="-457200"/>
            <a:r>
              <a:rPr lang="fi-FI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fi-FI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rvioitua, </a:t>
            </a:r>
          </a:p>
          <a:p>
            <a:pPr marL="1357200" lvl="1" indent="-457200"/>
            <a:r>
              <a:rPr lang="fi-FI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työpaikkalähtöistä ja </a:t>
            </a:r>
          </a:p>
          <a:p>
            <a:pPr marL="1357200" lvl="1" indent="-457200"/>
            <a:r>
              <a:rPr lang="fi-FI" sz="28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yhteistyöhön pohjautuvaa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30.4.2021</a:t>
            </a:r>
            <a:endParaRPr lang="fi-FI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629954" y="2259248"/>
            <a:ext cx="14979648" cy="864096"/>
          </a:xfrm>
        </p:spPr>
        <p:txBody>
          <a:bodyPr/>
          <a:lstStyle/>
          <a:p>
            <a:r>
              <a:rPr lang="fi-FI" dirty="0"/>
              <a:t>Ohjaus työpaikalla</a:t>
            </a:r>
          </a:p>
        </p:txBody>
      </p:sp>
    </p:spTree>
    <p:extLst>
      <p:ext uri="{BB962C8B-B14F-4D97-AF65-F5344CB8AC3E}">
        <p14:creationId xmlns:p14="http://schemas.microsoft.com/office/powerpoint/2010/main" val="317212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SA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A0"/>
      </a:accent1>
      <a:accent2>
        <a:srgbClr val="009CDE"/>
      </a:accent2>
      <a:accent3>
        <a:srgbClr val="50A683"/>
      </a:accent3>
      <a:accent4>
        <a:srgbClr val="86C8BC"/>
      </a:accent4>
      <a:accent5>
        <a:srgbClr val="C4003D"/>
      </a:accent5>
      <a:accent6>
        <a:srgbClr val="DE456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AO_pp_pohja_sininen" id="{400C4E46-E695-4786-AE40-BC200C270F87}" vid="{52C12384-F136-4F33-AEC1-2959B09A44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D1FD0E026E78488FFFBC54B32C315B" ma:contentTypeVersion="3" ma:contentTypeDescription="Luo uusi asiakirja." ma:contentTypeScope="" ma:versionID="eaf3d007e1d0b4eee20ca0d7f6cddeec">
  <xsd:schema xmlns:xsd="http://www.w3.org/2001/XMLSchema" xmlns:xs="http://www.w3.org/2001/XMLSchema" xmlns:p="http://schemas.microsoft.com/office/2006/metadata/properties" xmlns:ns2="8b5ced8b-a610-43fa-92e3-21f1ec1c834c" targetNamespace="http://schemas.microsoft.com/office/2006/metadata/properties" ma:root="true" ma:fieldsID="5ce8e3689eedb25c015df90ebcfd4420" ns2:_="">
    <xsd:import namespace="8b5ced8b-a610-43fa-92e3-21f1ec1c83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5ced8b-a610-43fa-92e3-21f1ec1c8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6C1A70-F218-4439-89BD-5404605AC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5ced8b-a610-43fa-92e3-21f1ec1c83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FCA90D-C1CB-405B-B34D-1632532BC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8088DA-4965-447D-AE80-2C8C7CFE153F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OSAO Powerpoint-sinivalkopohja</Template>
  <TotalTime>164</TotalTime>
  <Words>399</Words>
  <Application>Microsoft Office PowerPoint</Application>
  <PresentationFormat>Mukautettu</PresentationFormat>
  <Paragraphs>92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</vt:lpstr>
      <vt:lpstr>Office-teema</vt:lpstr>
      <vt:lpstr>Oppisopimuskoulutus 30.4.2021</vt:lpstr>
      <vt:lpstr>Oppisopimuskoulutus</vt:lpstr>
      <vt:lpstr>Oppisopimuskoulutuksen reunaehdot</vt:lpstr>
      <vt:lpstr> Oppisopimus edellyttää</vt:lpstr>
      <vt:lpstr>Oppisopimuskoulutuksen kumppanuudet</vt:lpstr>
      <vt:lpstr>Työnantaja sitoutuu </vt:lpstr>
      <vt:lpstr>Korvauksia ja mahdollisia tukia työnan-tajalle oppisopimuskoulutuksessa</vt:lpstr>
      <vt:lpstr>Oppisopimusopiskelijan edut ja korvaukset</vt:lpstr>
      <vt:lpstr>Ohjaus työpaikalla</vt:lpstr>
      <vt:lpstr>Lisää oppisopimuksesta</vt:lpstr>
      <vt:lpstr>Kiitos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Oppisopimuskoulutus 24.2.2021</dc:title>
  <dc:creator>Juha Aliranta</dc:creator>
  <cp:lastModifiedBy>Heli Laitila</cp:lastModifiedBy>
  <cp:revision>6</cp:revision>
  <dcterms:created xsi:type="dcterms:W3CDTF">2021-02-23T13:51:25Z</dcterms:created>
  <dcterms:modified xsi:type="dcterms:W3CDTF">2021-05-05T05:51:44Z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0x010100F6D1FD0E026E78488FFFBC54B32C315B</vt:lpwstr>
  </property>
</Properties>
</file>