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8" r:id="rId5"/>
    <p:sldId id="259" r:id="rId6"/>
    <p:sldId id="261" r:id="rId7"/>
    <p:sldId id="260" r:id="rId8"/>
    <p:sldId id="278" r:id="rId9"/>
    <p:sldId id="277" r:id="rId10"/>
    <p:sldId id="279" r:id="rId11"/>
    <p:sldId id="280" r:id="rId12"/>
    <p:sldId id="276" r:id="rId13"/>
  </p:sldIdLst>
  <p:sldSz cx="24387175" cy="13716000"/>
  <p:notesSz cx="6797675" cy="9926638"/>
  <p:defaultTextStyle>
    <a:defPPr>
      <a:defRPr lang="fi-FI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3"/>
  </p:normalViewPr>
  <p:slideViewPr>
    <p:cSldViewPr snapToGrid="0" snapToObjects="1" showGuides="1">
      <p:cViewPr varScale="1">
        <p:scale>
          <a:sx n="32" d="100"/>
          <a:sy n="32" d="100"/>
        </p:scale>
        <p:origin x="708" y="2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785E5-ECF0-2544-B741-453B163B9386}" type="datetimeFigureOut">
              <a:t>13.2.2024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906C-89DF-F845-A960-149C5755FE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1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96DDA8-7785-D042-BFA5-3FB568C41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975" y="5486400"/>
            <a:ext cx="10574949" cy="28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3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175" cy="917349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71" y="9291484"/>
            <a:ext cx="9620645" cy="3628103"/>
          </a:xfrm>
        </p:spPr>
        <p:txBody>
          <a:bodyPr anchor="ctr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5703" y="3775587"/>
            <a:ext cx="7585368" cy="678425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286000" indent="-457200">
              <a:buClr>
                <a:schemeClr val="bg1"/>
              </a:buClr>
              <a:buFont typeface="Helvetica" pitchFamily="2" charset="0"/>
              <a:buChar char="⁃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60428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175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3616B8C-58F8-6D46-9A6B-5802A3A24869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6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974" y="2890683"/>
            <a:ext cx="9497961" cy="2142513"/>
          </a:xfrm>
        </p:spPr>
        <p:txBody>
          <a:bodyPr anchor="b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B18A99-1170-1141-BF5B-131D5A1FD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22375" y="5516563"/>
            <a:ext cx="9528175" cy="5249862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76493-6B13-4948-9CFA-F351A3337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2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FCA-024B-2C40-A457-B335FD36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2229" y="4677149"/>
            <a:ext cx="9921841" cy="3391823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D0ADE2-7D5A-194C-828B-EE6822B3BB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2592" y="8465095"/>
            <a:ext cx="7575550" cy="2237541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AEA08-C34D-E84A-9AAC-59414BF0C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991" y="6555223"/>
            <a:ext cx="4649266" cy="1234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08FE1-0A52-6C41-AA9F-F385D14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73731" y="11029951"/>
            <a:ext cx="203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FCA-024B-2C40-A457-B335FD36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3362632"/>
            <a:ext cx="18290381" cy="3391823"/>
          </a:xfrm>
        </p:spPr>
        <p:txBody>
          <a:bodyPr anchor="b">
            <a:noAutofit/>
          </a:bodyPr>
          <a:lstStyle>
            <a:lvl1pPr algn="ctr">
              <a:defRPr sz="9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EAED-FCF0-B749-8FD3-D1DD8BF62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174580"/>
            <a:ext cx="18290381" cy="789550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488F-7C9E-0946-B71D-033C9ED1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8FB7F13-5B69-204F-A323-1E16D767FCC9}" type="datetime1">
              <a:rPr lang="fi-FI" smtClean="0"/>
              <a:t>13.2.2024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BF39C-B7A4-344F-9D22-0EFA1E16F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1" y="12769606"/>
            <a:ext cx="1904466" cy="5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2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FCA-024B-2C40-A457-B335FD36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4100051"/>
            <a:ext cx="18290381" cy="3982065"/>
          </a:xfr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9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488F-7C9E-0946-B71D-033C9ED1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A14FD0D-6B9C-364A-AEDE-8F758360BFDB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66A5C-B91B-5A45-94D5-B1E73EC1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8291" y="12669205"/>
            <a:ext cx="8039976" cy="82631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FA1B58-97D0-D64A-8705-3C2ED4FF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596953" y="12742198"/>
            <a:ext cx="969010" cy="730250"/>
          </a:xfrm>
        </p:spPr>
        <p:txBody>
          <a:bodyPr lIns="0" tIns="0" rIns="0" b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363889-7356-9F40-9FBE-E51D1BCEF130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98D1F-7F56-2049-967C-07AF9C6CC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1" y="12769606"/>
            <a:ext cx="1904466" cy="5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FCA-024B-2C40-A457-B335FD36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4100051"/>
            <a:ext cx="18290381" cy="3982065"/>
          </a:xfrm>
        </p:spPr>
        <p:txBody>
          <a:bodyPr anchor="ctr" anchorCtr="0">
            <a:noAutofit/>
          </a:bodyPr>
          <a:lstStyle>
            <a:lvl1pPr algn="ctr">
              <a:defRPr sz="92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488F-7C9E-0946-B71D-033C9ED1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51159E40-9D6E-054D-B231-652007BD872F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66A5C-B91B-5A45-94D5-B1E73EC1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3" y="12669473"/>
            <a:ext cx="8039976" cy="82631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FA1B58-97D0-D64A-8705-3C2ED4FF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647057" y="12742198"/>
            <a:ext cx="918905" cy="730250"/>
          </a:xfrm>
        </p:spPr>
        <p:txBody>
          <a:bodyPr lIns="0" tIns="0" rIns="0" bIns="10800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363889-7356-9F40-9FBE-E51D1BCEF130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7F347-CFD1-2449-842A-AB59FA899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21033938" cy="2142513"/>
          </a:xfr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7970479"/>
          </a:xfrm>
        </p:spPr>
        <p:txBody>
          <a:bodyPr>
            <a:noAutofit/>
          </a:bodyPr>
          <a:lstStyle>
            <a:lvl3pPr marL="1620000" indent="-432000">
              <a:buClr>
                <a:schemeClr val="accent1"/>
              </a:buClr>
              <a:buFont typeface="Helvetica" pitchFamily="2" charset="0"/>
              <a:buChar char="⁃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2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10367-65D5-534C-99ED-A5111E095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1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19075" y="973394"/>
            <a:ext cx="11468100" cy="1064833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9738633" cy="2142513"/>
          </a:xfr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651250"/>
            <a:ext cx="9768129" cy="7970479"/>
          </a:xfrm>
        </p:spPr>
        <p:txBody>
          <a:bodyPr>
            <a:noAutofit/>
          </a:bodyPr>
          <a:lstStyle>
            <a:lvl3pPr marL="1620000" indent="-432000">
              <a:buClr>
                <a:schemeClr val="accent1"/>
              </a:buClr>
              <a:buFont typeface="Helvetica" pitchFamily="2" charset="0"/>
              <a:buChar char="⁃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5792AD8-B02C-E942-89DA-30B0FC442C16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1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01292-990E-C840-8422-6B2937B65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0413" y="973394"/>
            <a:ext cx="7200000" cy="1064833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7290399" cy="2142513"/>
          </a:xfr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651250"/>
            <a:ext cx="7290399" cy="7970479"/>
          </a:xfrm>
        </p:spPr>
        <p:txBody>
          <a:bodyPr>
            <a:noAutofit/>
          </a:bodyPr>
          <a:lstStyle>
            <a:lvl3pPr marL="1620000" indent="-432000">
              <a:buClr>
                <a:schemeClr val="accent1"/>
              </a:buClr>
              <a:buFont typeface="Helvetica" pitchFamily="2" charset="0"/>
              <a:buChar char="⁃"/>
              <a:defRPr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79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0A40A54-396D-DD44-AC4D-E1AFEA404E11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8178" y="12712701"/>
            <a:ext cx="7610693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A03A9ED-4BFC-0D4B-8050-EEF5FE63D0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187175" y="973394"/>
            <a:ext cx="7200000" cy="1064833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2CDA22-C5C4-A445-8D1A-3D4130F04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65FE-D0CF-2D4B-808D-F7AD017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0"/>
            <a:ext cx="21033938" cy="2142513"/>
          </a:xfrm>
        </p:spPr>
        <p:txBody>
          <a:bodyPr anchor="b" anchorCtr="0">
            <a:noAutofit/>
          </a:bodyPr>
          <a:lstStyle>
            <a:lvl1pPr>
              <a:defRPr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8E58AFD-5BD9-1A4F-AA27-FBA97CFD63A6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3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E4B416-5B76-F346-80BA-405DDF0D3E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02038"/>
            <a:ext cx="8095129" cy="8063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1821187-D839-0F40-8D89-4B000BB590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73686" y="3602038"/>
            <a:ext cx="8016038" cy="806348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CA6E44A-E013-6F42-81CA-6164CF9564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68281" y="3602038"/>
            <a:ext cx="8118894" cy="806348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20E448-5E1B-354E-8957-DC89BCDAC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5E5705-A0DD-E142-AA4A-DC16A2AF6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4387175" cy="1052945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6875E-8B8D-994C-80E6-F01A101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A97F007-A1D2-874A-A5A2-B1D9C3F57A63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2120-46D1-6E4A-93BA-24C3157F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14" y="12712701"/>
            <a:ext cx="7627021" cy="7302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9107-17ED-5540-B20E-5B8E6A6D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67175" y="12712701"/>
            <a:ext cx="2387280" cy="730250"/>
          </a:xfrm>
        </p:spPr>
        <p:txBody>
          <a:bodyPr/>
          <a:lstStyle/>
          <a:p>
            <a:fld id="{C1363889-7356-9F40-9FBE-E51D1BCEF130}" type="slidenum"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036D-044A-714C-9EA6-E67A8DD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2684" y="4156364"/>
            <a:ext cx="7290399" cy="722939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2286000" indent="-457200">
              <a:buClr>
                <a:schemeClr val="bg1"/>
              </a:buClr>
              <a:buFont typeface="Helvetica" pitchFamily="2" charset="0"/>
              <a:buChar char="⁃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28DF8-823F-734E-9D3F-5A0E5C7CF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33" y="12743752"/>
            <a:ext cx="1971381" cy="5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76C46-D35E-3148-AEA0-053AFB00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7DA34-3400-0842-BA3D-F18923005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E4E30-5F9D-A441-A305-2D4A6CEB4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000" y="12712701"/>
            <a:ext cx="28800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2E404E64-7D92-4549-AC41-78FEAD63F1EA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08BDA-A3F4-CB41-9DF7-DD5ECBC76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52291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/ Esittäjän Nimi (Lisää -&gt; Ylä- ja alatunniste)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FE12-169E-F84D-8DAB-B5BC2559A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66035" y="12712701"/>
            <a:ext cx="8999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C1363889-7356-9F40-9FBE-E51D1BCEF13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64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4" r:id="rId4"/>
    <p:sldLayoutId id="2147483650" r:id="rId5"/>
    <p:sldLayoutId id="2147483665" r:id="rId6"/>
    <p:sldLayoutId id="2147483666" r:id="rId7"/>
    <p:sldLayoutId id="2147483672" r:id="rId8"/>
    <p:sldLayoutId id="2147483667" r:id="rId9"/>
    <p:sldLayoutId id="2147483668" r:id="rId10"/>
    <p:sldLayoutId id="2147483671" r:id="rId11"/>
    <p:sldLayoutId id="2147483673" r:id="rId12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ts val="5000"/>
        </a:lnSpc>
        <a:spcBef>
          <a:spcPts val="1400"/>
        </a:spcBef>
        <a:spcAft>
          <a:spcPts val="1200"/>
        </a:spcAft>
        <a:buFontTx/>
        <a:buNone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32000" algn="l" defTabSz="1828800" rtl="0" eaLnBrk="1" latinLnBrk="0" hangingPunct="1">
        <a:lnSpc>
          <a:spcPts val="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0" indent="-432000" algn="l" defTabSz="1828800" rtl="0" eaLnBrk="1" latinLnBrk="0" hangingPunct="1">
        <a:lnSpc>
          <a:spcPts val="5000"/>
        </a:lnSpc>
        <a:spcBef>
          <a:spcPts val="1000"/>
        </a:spcBef>
        <a:buClr>
          <a:schemeClr val="accent1"/>
        </a:buClr>
        <a:buFont typeface="Helvetica" pitchFamily="2" charset="0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ts val="55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ts val="5500"/>
        </a:lnSpc>
        <a:spcBef>
          <a:spcPts val="1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koulutus-ja-tutkinnot/mita-tutkintokoulutukseen-valmentava-koulutus-tuva#anchor-koulutuksen-osa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perusteet.opintopolku.fi/#/fi/tutkintoonvalmentava/7534950/tiedo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konfo/fi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7766E1-DB3B-8A49-A499-9AA1F3C56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9619" y="7225721"/>
            <a:ext cx="18290381" cy="1502643"/>
          </a:xfrm>
        </p:spPr>
        <p:txBody>
          <a:bodyPr/>
          <a:lstStyle/>
          <a:p>
            <a:r>
              <a:rPr lang="fi-FI" dirty="0"/>
              <a:t>Oulun alueen TUVA-koulutusta järjestävien oppilaitosten yhteinen info yhteishaussa 2024 hakeville ja heidän huoltajilleen 12.2.2024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4000" dirty="0"/>
              <a:t>Sari Veijola (opintopäällikkö OSAOn Kontinkankaan yksikkö)</a:t>
            </a:r>
            <a:br>
              <a:rPr lang="fi-FI" sz="4000" dirty="0"/>
            </a:br>
            <a:r>
              <a:rPr lang="fi-FI" sz="4000" dirty="0"/>
              <a:t>Panu Kela (rehtori, Oulun aikuislukio)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A8500-745E-9C47-9615-F42695DE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CA07-FB70-244E-B3B3-85F848D83579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F9AEE88-113A-3AC2-897C-E034F6771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3362633"/>
            <a:ext cx="18290381" cy="1625004"/>
          </a:xfrm>
        </p:spPr>
        <p:txBody>
          <a:bodyPr/>
          <a:lstStyle/>
          <a:p>
            <a:r>
              <a:rPr lang="fi-FI" sz="9600" dirty="0"/>
              <a:t>TUVA </a:t>
            </a:r>
            <a:br>
              <a:rPr lang="fi-FI" sz="9600" dirty="0"/>
            </a:br>
            <a:r>
              <a:rPr lang="fi-FI" sz="9600" dirty="0"/>
              <a:t>tutkintokoulutukseen valmentava koulutus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454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4A0A-F0DF-A846-8CCC-CC2DA71D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1002891"/>
            <a:ext cx="21033938" cy="1277172"/>
          </a:xfrm>
        </p:spPr>
        <p:txBody>
          <a:bodyPr/>
          <a:lstStyle/>
          <a:p>
            <a:r>
              <a:rPr lang="fi-FI" dirty="0"/>
              <a:t>TUVA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E61FE-6BE6-CC46-93F7-263CEB239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TUVA eli tutkintokoulutukseen valmentavaa koulutusta on järjestetty 1.8.2022 alkaen. </a:t>
            </a:r>
          </a:p>
          <a:p>
            <a:endParaRPr lang="fi-FI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r>
              <a:rPr lang="fi-FI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Koulutus 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yhdistää aiemmat nivelvaiheen koulutukset eli perusopetuksen lisäopetuksen (kymppiluokka), lukioon valmentavan koulutuksen (LUVA) ja ammatilliseen koulutuksen valmentavan koulutuksen (VALMA). </a:t>
            </a:r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Tutkintokoulutukseen valmentava koulutus (TUVA) </a:t>
            </a:r>
            <a:r>
              <a:rPr lang="fi-FI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järjestetty</a:t>
            </a:r>
            <a:r>
              <a:rPr lang="fi-F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1.8.2022 alkaen</a:t>
            </a:r>
          </a:p>
          <a:p>
            <a:pPr>
              <a:lnSpc>
                <a:spcPct val="130000"/>
              </a:lnSpc>
            </a:pPr>
            <a:endParaRPr lang="fi-FI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fi-FI" sz="3600" dirty="0">
                <a:solidFill>
                  <a:srgbClr val="000000"/>
                </a:solidFill>
                <a:latin typeface="Calibri" panose="020F0502020204030204" pitchFamily="34" charset="0"/>
              </a:rPr>
              <a:t>Koulutusta toteutetaan yhteisellä toimintamallilla tiiviissä kumppanuudessa alueen kuntien ja muiden toimijoiden kanssa. </a:t>
            </a:r>
          </a:p>
          <a:p>
            <a:pPr>
              <a:lnSpc>
                <a:spcPct val="130000"/>
              </a:lnSpc>
            </a:pPr>
            <a:r>
              <a:rPr lang="fi-FI" sz="3600" dirty="0">
                <a:solidFill>
                  <a:srgbClr val="000000"/>
                </a:solidFill>
                <a:latin typeface="Calibri" panose="020F0502020204030204" pitchFamily="34" charset="0"/>
              </a:rPr>
              <a:t>Oulun alueen TUVA-koulutusta järjestävien oppilaitosten yhteinen info 12.2.2024 yhteishaussa 2024 hakeville ja heidän huoltajilleen Teamsin välityksellä. Mukana infossa Oulun kaupungin TUVA, Vuolle Opisto, Suomen Diakoniaopisto, Ammattiopisto Luovi ja OSAO.</a:t>
            </a:r>
          </a:p>
          <a:p>
            <a:endParaRPr lang="fi-FI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i-FI" sz="3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i-FI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i-FI" sz="3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i-FI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i-FI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endParaRPr lang="fi-FI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F1FCB-2D23-424C-8D91-4821CDE4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9949-3B69-EE46-B2CC-AFCEB83088F1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87F28-ED20-4942-B8F7-EDEC4D17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08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D2E92B-DAFA-CC49-8524-B38C0870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539753"/>
            <a:ext cx="8963672" cy="1502804"/>
          </a:xfrm>
        </p:spPr>
        <p:txBody>
          <a:bodyPr/>
          <a:lstStyle/>
          <a:p>
            <a:r>
              <a:rPr lang="fi-FI" dirty="0"/>
              <a:t>TUVA-koulutuksen  kohderyhmä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8952A-141C-064A-8141-7347138F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9" y="3016332"/>
            <a:ext cx="10151204" cy="9809019"/>
          </a:xfrm>
        </p:spPr>
        <p:txBody>
          <a:bodyPr/>
          <a:lstStyle/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Tutkintokoulutukseen valmentava koulutus (TUVA) on tarkoitettu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oppivelvollisille ja muille ilman toisen asteen tutkintoa oleville, jotka tarvitsevat valmentavaa koulutusta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opiskelijoille, joiden äidinkieli on muu kuin suomi, ruotsi tai saame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opiskelijoille, jotka ovat suorittaneet perusopetuksen tai sitä vastaavan koulutuksen muulla kielellä kuin suomeksi, ruotsiksi tai saameksi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Voidakseen osallistua TUVA-koulutukseen, tulee olla perusopetuksen päättötodistus tai todistus perusopetusta vastaavasta aiemmasta koulutuksesta.</a:t>
            </a:r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B4231-76C7-8A40-A5C4-0F4CEE41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DA87-2EFD-ED49-B6F9-0D16CCE4E790}" type="datetime1">
              <a:rPr lang="fi-FI" smtClean="0"/>
              <a:t>13.2.2024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D0608-0778-B64B-95BE-BD229BAD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/>
              <a:t>3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CEDCC6F-A009-9EC1-155E-FDB7ABD7C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679" y="2236701"/>
            <a:ext cx="10547272" cy="10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9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1DF24-AB9B-C94E-A10A-36D10ACD3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21" y="735106"/>
            <a:ext cx="11817868" cy="12227859"/>
          </a:xfrm>
        </p:spPr>
        <p:txBody>
          <a:bodyPr/>
          <a:lstStyle/>
          <a:p>
            <a:pPr algn="l"/>
            <a:r>
              <a:rPr lang="fi-FI" sz="4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TUVA-koulutuksen tavoitteena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antaa valmiuksia hakeutua ammatilliseen tutkintokoulutukseen tai lukiokoulutukseen</a:t>
            </a:r>
          </a:p>
          <a:p>
            <a:pPr lvl="1"/>
            <a:r>
              <a:rPr lang="fi-FI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yleisenä tavoitteena on saavuttaa sellaiset opiskeluvalmiudet, joiden avulla opiskelija voi hakeutua lukiokoulutukseen tai ammatilliseen koulutukseen ja suoriutua näistä opinnoista. </a:t>
            </a:r>
          </a:p>
          <a:p>
            <a:pPr lvl="1"/>
            <a:r>
              <a:rPr lang="fi-FI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Opiskeluvalmiuksilla voidaan tarkoittaa esimerkiksi opiskelu/tutkintokielen osaamista, soveltuvia opiskelutaitoja sekä elämänhallinnan taitoja. Lisäksi TUVA-koulutuksen aikana voi korottaa perusopetuksen arvosanoja, jos se on tarpeen halutun koulutuspaikan saamiseksi. Tämän lisäksi opiskelija voi suorittaa lukiokoulutuksen ja ammatillisen koulutuksen opintoja.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ohjaa jatko-opinto- ja työelämäsuunnitelman laadintaan sekä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vahvistaa edellytyksiä suorittaa ammatillinen tutkinto tai lukiokoulutuksen oppimäärä ja sen päätteeksi suoritettava ylioppilastutkinto.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1ABC2-EE32-9D47-BD6E-42A68737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AD4A-512C-2B46-B541-51E51693AE0F}" type="datetime1">
              <a:rPr lang="fi-FI" smtClean="0"/>
              <a:t>13.2.2024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D88A3-27F3-0E49-87DA-BCA6ED33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/>
              <a:t>4</a:t>
            </a:fld>
            <a:endParaRPr lang="fi-FI"/>
          </a:p>
        </p:txBody>
      </p:sp>
      <p:pic>
        <p:nvPicPr>
          <p:cNvPr id="10" name="Kuvan paikkamerkki 9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FFA5AE0-F781-3D05-A121-28E6AA25BA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9086" y="1604067"/>
            <a:ext cx="10390762" cy="9648000"/>
          </a:xfrm>
        </p:spPr>
      </p:pic>
    </p:spTree>
    <p:extLst>
      <p:ext uri="{BB962C8B-B14F-4D97-AF65-F5344CB8AC3E}">
        <p14:creationId xmlns:p14="http://schemas.microsoft.com/office/powerpoint/2010/main" val="274864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2BEB34-ACD6-4116-69D3-8EBFC00A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Koulutuksen muodostuminen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BFC458-C336-B06A-017C-6C2C24BB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Koulutuksen laajuus on 38 viikkoa ja suoritusaika enintään yksi vuosi (1215/2020, 11 §). </a:t>
            </a:r>
          </a:p>
          <a:p>
            <a:r>
              <a:rPr lang="fi-FI" dirty="0"/>
              <a:t>Opiskelija voi osallistua TUVA-koulutukseen myös lyhyemmän ajanjakson omien tavoitteidensa ja osaamistarpeidensa mukaisesti. Sitten hän voi siirtyä joustavasti lukioon tai ammatilliseen koulutukseen. </a:t>
            </a:r>
          </a:p>
          <a:p>
            <a:endParaRPr lang="fi-FI" dirty="0"/>
          </a:p>
          <a:p>
            <a:r>
              <a:rPr lang="fi-FI" dirty="0"/>
              <a:t>TUVA-koulutus sisältää kaikille yhteisen koulutuksen osan Opiskelu- ja urasuunnittelutaidot. Yksilöllinen opintopolku suunnitellaan yhdessä opiskelijan kanssa hänen tavoitteidensa ja osaamistarpeidensa mukaisesti.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7DD830-C759-32ED-9EC1-CA0CC65A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D35AA2-3D55-FDEF-5EBC-22D06389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06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AB12EA-5601-883D-FC68-11AB30D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Henkilökohtainen osaamisen kehittämissuunnitelma (HOKS)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831519-947A-A27E-5E08-B4553196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TUVA-koulutuksen alkaessa laaditaan henkilökohtainen osaamisen kehittämissuunnitelma (HOKS), jossa koulutuksen sisällöt suunnitellaan henkilökohtaisen tarpeen mukaan. </a:t>
            </a:r>
          </a:p>
          <a:p>
            <a:r>
              <a:rPr lang="fi-FI" b="0" i="0" dirty="0">
                <a:effectLst/>
                <a:latin typeface="Lato" panose="020F0502020204030203" pitchFamily="34" charset="0"/>
              </a:rPr>
              <a:t>TUVA-koulutukseen sisältyy opinto- ja uraohjausta, mahdollisuuksia tutustua eri aloille, perustietojen ja -taitojen kertausta ja apua arjen- ja elämänhallintaan. TUVA-koulutuksen aikana voi myös korottaa tarvittaessa perusopetuksen arvosanojasi. Koulutuksessa perehdytään mm. työelämässä tarvittaviin taitoihin ja tutustutaan työelämään oikeilla työpaikoilla.  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28322A-49FE-0A96-9CB8-9CF1D9FC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FBEB8-CDD1-F040-C923-6DF62C3D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50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D6C7F-BF3F-4EC2-5539-025E1F4B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77" y="289821"/>
            <a:ext cx="21033938" cy="2142513"/>
          </a:xfrm>
        </p:spPr>
        <p:txBody>
          <a:bodyPr/>
          <a:lstStyle/>
          <a:p>
            <a:r>
              <a:rPr lang="fi-FI" dirty="0"/>
              <a:t>Tutkintokoulutukseen valmentavan koulutuksen muodostuminen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4ED892-8641-91D3-81C0-048C990E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C8026B-0D19-0395-2DA7-FB567331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 lang="fi-FI" smtClean="0"/>
              <a:t>7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173E6E69-64D3-8CDE-574C-7E400521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8" y="2604052"/>
            <a:ext cx="10190062" cy="9805751"/>
          </a:xfrm>
          <a:prstGeom prst="rect">
            <a:avLst/>
          </a:prstGeom>
        </p:spPr>
      </p:pic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64F0527B-89EC-8AEB-EFAA-ADE23B4F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4991" y="2432334"/>
            <a:ext cx="12095566" cy="9189395"/>
          </a:xfrm>
        </p:spPr>
        <p:txBody>
          <a:bodyPr/>
          <a:lstStyle/>
          <a:p>
            <a:pPr algn="l"/>
            <a:r>
              <a:rPr lang="fi-FI" sz="2800" b="1" i="0" u="none" strike="noStrike" dirty="0">
                <a:solidFill>
                  <a:srgbClr val="000A48"/>
                </a:solidFill>
                <a:effectLst/>
                <a:latin typeface="Open Sans" panose="020B0606030504020204" pitchFamily="34" charset="0"/>
                <a:hlinkClick r:id="rId3"/>
              </a:rPr>
              <a:t>Koulutuksen osat </a:t>
            </a:r>
            <a:endParaRPr lang="fi-FI" sz="2800" b="1" i="0" dirty="0">
              <a:solidFill>
                <a:srgbClr val="000A48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fi-FI" sz="2800" b="1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Yhteinen koulutuksen osa </a:t>
            </a:r>
            <a:endParaRPr lang="fi-FI" sz="2800" b="0" i="0" dirty="0">
              <a:solidFill>
                <a:srgbClr val="000A48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Opiskelu- ja urasuunnittelutaidot (2-10 viikkoa) </a:t>
            </a:r>
          </a:p>
          <a:p>
            <a:pPr algn="l"/>
            <a:r>
              <a:rPr lang="fi-FI" sz="2800" b="1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Valinnaiset koulutuksen osat</a:t>
            </a:r>
            <a:endParaRPr lang="fi-FI" sz="2800" b="0" i="0" dirty="0">
              <a:solidFill>
                <a:srgbClr val="000A48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Perustaitojen vahvistaminen (0-30 viikkoa)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Lukiokoulutuksen opinnot ja niihin valmentautuminen (0-30 viikkoa)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Ammatilliseen koulutuksen  opinnot ja niihin valmentautuminen (0-30 viikkoa)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Työelämätaidot ja työelämässä tapahtuva oppiminen (0-20 viikkoa)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Arjen taidot ja yhteiskunnallinen osallisuus (0-20 viikkoa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000A48"/>
                </a:solidFill>
                <a:effectLst/>
                <a:latin typeface="Open Sans" panose="020B0606030504020204" pitchFamily="34" charset="0"/>
              </a:rPr>
              <a:t>Valinnaiset opinnot (0-10 viikkoa)</a:t>
            </a:r>
          </a:p>
          <a:p>
            <a:pPr algn="l"/>
            <a:r>
              <a:rPr lang="fi-FI" sz="1400" dirty="0">
                <a:hlinkClick r:id="rId4"/>
              </a:rPr>
              <a:t>Tutkintokoulutukseen valmentava koulutus - </a:t>
            </a:r>
            <a:r>
              <a:rPr lang="fi-FI" sz="1400" dirty="0" err="1">
                <a:hlinkClick r:id="rId4"/>
              </a:rPr>
              <a:t>ePerusteet</a:t>
            </a:r>
            <a:r>
              <a:rPr lang="fi-FI" sz="1400" dirty="0">
                <a:hlinkClick r:id="rId4"/>
              </a:rPr>
              <a:t> (opintopolku.fi)</a:t>
            </a:r>
            <a:endParaRPr lang="fi-FI" sz="2800" b="0" i="0" dirty="0">
              <a:solidFill>
                <a:srgbClr val="000A48"/>
              </a:solidFill>
              <a:effectLst/>
              <a:latin typeface="Open Sans" panose="020B0606030504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025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3C97F9-039E-C5BC-7E16-942B8D7B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062" y="271491"/>
            <a:ext cx="21033938" cy="2142513"/>
          </a:xfrm>
        </p:spPr>
        <p:txBody>
          <a:bodyPr/>
          <a:lstStyle/>
          <a:p>
            <a:r>
              <a:rPr lang="fi-FI" dirty="0"/>
              <a:t>TUVA-koulutukseen hakeutuminen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A42487-AD1C-4380-9F90-C6C8944A2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TUVA-koulutukseen haetaan yhteishaun kautta sähköisellä hakulomakkeella Opintopolku.fi palvelussa. </a:t>
            </a:r>
            <a:r>
              <a:rPr lang="fi-FI" dirty="0">
                <a:hlinkClick r:id="rId2"/>
              </a:rPr>
              <a:t>Opintopolku</a:t>
            </a:r>
            <a:endParaRPr lang="fi-FI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endParaRPr lang="fi-FI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Seuraava yhteishaku on  20.2.–19.3.2024. Tallenna hakemuksesi Opintopolussa viimeistään 19.3.2024 kello 15.00.</a:t>
            </a:r>
          </a:p>
          <a:p>
            <a:pPr algn="l"/>
            <a:endParaRPr lang="fi-FI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Tutustutaan seuraavaksi tarkemmin TUVA-koulutusta järjestävien oppilaitosten koulutuksiin: </a:t>
            </a:r>
          </a:p>
          <a:p>
            <a:pPr algn="l"/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Oulun kaupungin TUVA, Vuolle Opisto, Suomen Diakoniaopisto, Ammattiopisto Luovi ja OSAO.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6A1F82-F5CA-6834-7FB8-8324F720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AC67-4E2C-AD46-882C-03A87BF34683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A57D1D-704A-AEB2-2823-C4BBBC64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889-7356-9F40-9FBE-E51D1BCEF13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01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00FE-97AE-4849-A0EC-1FD71335B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FEB4E25-2500-D89F-F4B6-AE355937049D}"/>
              </a:ext>
            </a:extLst>
          </p:cNvPr>
          <p:cNvSpPr txBox="1"/>
          <p:nvPr/>
        </p:nvSpPr>
        <p:spPr>
          <a:xfrm>
            <a:off x="1506071" y="9054353"/>
            <a:ext cx="7028329" cy="344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F717F9F-93E4-6F43-8636-7420F2C71219}"/>
              </a:ext>
            </a:extLst>
          </p:cNvPr>
          <p:cNvSpPr txBox="1"/>
          <p:nvPr/>
        </p:nvSpPr>
        <p:spPr>
          <a:xfrm>
            <a:off x="16288871" y="8561294"/>
            <a:ext cx="7790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OSAO Kontinkankaan yksikkö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Opintopäällikkö Sari Veijola</a:t>
            </a:r>
            <a:br>
              <a:rPr lang="fi-FI" dirty="0"/>
            </a:br>
            <a:r>
              <a:rPr lang="fi-FI" dirty="0"/>
              <a:t>puhelin 050 317 4929</a:t>
            </a:r>
          </a:p>
          <a:p>
            <a:r>
              <a:rPr lang="fi-FI" dirty="0"/>
              <a:t>sähköposti </a:t>
            </a:r>
            <a:r>
              <a:rPr lang="fi-FI" dirty="0" err="1"/>
              <a:t>sari.veijola</a:t>
            </a:r>
            <a:r>
              <a:rPr lang="fi-FI" dirty="0"/>
              <a:t>(at)osao.fi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842691F-57C4-4218-1E85-7FDB55385C61}"/>
              </a:ext>
            </a:extLst>
          </p:cNvPr>
          <p:cNvSpPr txBox="1"/>
          <p:nvPr/>
        </p:nvSpPr>
        <p:spPr>
          <a:xfrm>
            <a:off x="1828800" y="8695764"/>
            <a:ext cx="7790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Oulun kaupungin TUVA-koulutusta hallinnoiva Oulun aikuislukio</a:t>
            </a:r>
          </a:p>
          <a:p>
            <a:endParaRPr lang="fi-FI" dirty="0"/>
          </a:p>
          <a:p>
            <a:r>
              <a:rPr lang="fi-FI" dirty="0"/>
              <a:t>Rehtori Panu Kela</a:t>
            </a:r>
          </a:p>
          <a:p>
            <a:r>
              <a:rPr lang="fi-FI" dirty="0"/>
              <a:t>Puhelin 044 7039 388</a:t>
            </a:r>
          </a:p>
          <a:p>
            <a:r>
              <a:rPr lang="fi-FI" dirty="0"/>
              <a:t>sähköposti </a:t>
            </a:r>
            <a:r>
              <a:rPr lang="fi-FI" dirty="0" err="1"/>
              <a:t>panu.kela</a:t>
            </a:r>
            <a:r>
              <a:rPr lang="fi-FI" dirty="0"/>
              <a:t>(at)ouka.fi</a:t>
            </a:r>
          </a:p>
        </p:txBody>
      </p:sp>
    </p:spTree>
    <p:extLst>
      <p:ext uri="{BB962C8B-B14F-4D97-AF65-F5344CB8AC3E}">
        <p14:creationId xmlns:p14="http://schemas.microsoft.com/office/powerpoint/2010/main" val="69948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SA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A0"/>
      </a:accent1>
      <a:accent2>
        <a:srgbClr val="009CDE"/>
      </a:accent2>
      <a:accent3>
        <a:srgbClr val="50A683"/>
      </a:accent3>
      <a:accent4>
        <a:srgbClr val="86C8BC"/>
      </a:accent4>
      <a:accent5>
        <a:srgbClr val="C4003D"/>
      </a:accent5>
      <a:accent6>
        <a:srgbClr val="DE456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O_pp_pohja_sininen_2022" id="{BA99888D-7689-6942-B87F-8F255A6EB5A8}" vid="{6BEA9873-7260-834B-94D4-D524903340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5ced8b-a610-43fa-92e3-21f1ec1c834c">
      <Terms xmlns="http://schemas.microsoft.com/office/infopath/2007/PartnerControls"/>
    </lcf76f155ced4ddcb4097134ff3c332f>
    <TaxCatchAll xmlns="70429218-6806-4ee0-8454-88bf182a45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D1FD0E026E78488FFFBC54B32C315B" ma:contentTypeVersion="17" ma:contentTypeDescription="Luo uusi asiakirja." ma:contentTypeScope="" ma:versionID="9b583a1a1d9296c38c33379ab96cdddb">
  <xsd:schema xmlns:xsd="http://www.w3.org/2001/XMLSchema" xmlns:xs="http://www.w3.org/2001/XMLSchema" xmlns:p="http://schemas.microsoft.com/office/2006/metadata/properties" xmlns:ns2="8b5ced8b-a610-43fa-92e3-21f1ec1c834c" xmlns:ns3="70429218-6806-4ee0-8454-88bf182a4580" targetNamespace="http://schemas.microsoft.com/office/2006/metadata/properties" ma:root="true" ma:fieldsID="3ae88876cec171445992e75b68b05c0c" ns2:_="" ns3:_="">
    <xsd:import namespace="8b5ced8b-a610-43fa-92e3-21f1ec1c834c"/>
    <xsd:import namespace="70429218-6806-4ee0-8454-88bf182a4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ced8b-a610-43fa-92e3-21f1ec1c8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c22ac3b-5cec-4e20-9fad-8e91cb7e1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29218-6806-4ee0-8454-88bf182a4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8a65e5a-2367-4d36-ba6f-6c676434ee54}" ma:internalName="TaxCatchAll" ma:showField="CatchAllData" ma:web="70429218-6806-4ee0-8454-88bf182a4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8FFF1-2FBF-4F66-A1B7-93197EB8BE4B}">
  <ds:schemaRefs>
    <ds:schemaRef ds:uri="http://purl.org/dc/dcmitype/"/>
    <ds:schemaRef ds:uri="http://purl.org/dc/terms/"/>
    <ds:schemaRef ds:uri="8b5ced8b-a610-43fa-92e3-21f1ec1c834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0429218-6806-4ee0-8454-88bf182a45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DAF936-AB83-417E-927A-C57DA9E1CD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C8822E-A6A7-470D-8D6B-9FD9C560B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ced8b-a610-43fa-92e3-21f1ec1c834c"/>
    <ds:schemaRef ds:uri="70429218-6806-4ee0-8454-88bf182a45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OSAO Powerpoint-sinivalkopohja</Template>
  <TotalTime>316</TotalTime>
  <Words>608</Words>
  <Application>Microsoft Office PowerPoint</Application>
  <PresentationFormat>Mukautettu</PresentationFormat>
  <Paragraphs>85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Lato</vt:lpstr>
      <vt:lpstr>Open Sans</vt:lpstr>
      <vt:lpstr>Office-teema</vt:lpstr>
      <vt:lpstr>TUVA  tutkintokoulutukseen valmentava koulutus</vt:lpstr>
      <vt:lpstr>TUVA</vt:lpstr>
      <vt:lpstr>TUVA-koulutuksen  kohderyhmä</vt:lpstr>
      <vt:lpstr>PowerPoint-esitys</vt:lpstr>
      <vt:lpstr>Koulutuksen muodostuminen </vt:lpstr>
      <vt:lpstr>Henkilökohtainen osaamisen kehittämissuunnitelma (HOKS)</vt:lpstr>
      <vt:lpstr>Tutkintokoulutukseen valmentavan koulutuksen muodostuminen</vt:lpstr>
      <vt:lpstr>TUVA-koulutukseen hakeutuminen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Sari Veijola</dc:creator>
  <cp:lastModifiedBy>Heli Laitila</cp:lastModifiedBy>
  <cp:revision>4</cp:revision>
  <cp:lastPrinted>2023-02-13T15:26:16Z</cp:lastPrinted>
  <dcterms:created xsi:type="dcterms:W3CDTF">2023-02-09T13:25:16Z</dcterms:created>
  <dcterms:modified xsi:type="dcterms:W3CDTF">2024-02-13T11:09:49Z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0x010100F6D1FD0E026E78488FFFBC54B32C315B</vt:lpwstr>
  </property>
</Properties>
</file>