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9"/>
  </p:notesMasterIdLst>
  <p:sldIdLst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B73740-9BC0-4AA5-86BF-1E82E637C610}" v="9" dt="2024-02-12T09:10:02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80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E749-F046-4127-ADDF-0330DB29C050}" type="datetimeFigureOut">
              <a:rPr lang="en-US" smtClean="0"/>
              <a:pPr/>
              <a:t>2/13/2024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E4FEC-976B-40BE-A5AC-0A78E4EC45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4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30400" y="2134800"/>
            <a:ext cx="8126400" cy="11448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030400" y="3351600"/>
            <a:ext cx="812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016080" y="5913296"/>
            <a:ext cx="4800000" cy="166520"/>
          </a:xfrm>
        </p:spPr>
        <p:txBody>
          <a:bodyPr/>
          <a:lstStyle/>
          <a:p>
            <a:r>
              <a:rPr lang="fi-FI" noProof="0" dirty="0" err="1"/>
              <a:t>pp.kk.vvvv</a:t>
            </a:r>
            <a:r>
              <a:rPr lang="fi-FI" noProof="0" dirty="0"/>
              <a:t> / Etunimi Sukunimi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016080" y="6093296"/>
            <a:ext cx="4800000" cy="200834"/>
          </a:xfrm>
        </p:spPr>
        <p:txBody>
          <a:bodyPr/>
          <a:lstStyle/>
          <a:p>
            <a:r>
              <a:rPr lang="fi-FI" noProof="0"/>
              <a:t>Tähän esityksen nimi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DF64550-38E8-42EF-AC40-C938444F0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66" y="5755065"/>
            <a:ext cx="676462" cy="676462"/>
          </a:xfrm>
          <a:prstGeom prst="rect">
            <a:avLst/>
          </a:prstGeom>
        </p:spPr>
      </p:pic>
      <p:pic>
        <p:nvPicPr>
          <p:cNvPr id="10" name="Kuva 9" descr="Kuva, joka sisältää kohteen teksti, laite, mittari&#10;&#10;Kuvaus luotu automaattisesti">
            <a:extLst>
              <a:ext uri="{FF2B5EF4-FFF2-40B4-BE49-F238E27FC236}">
                <a16:creationId xmlns:a16="http://schemas.microsoft.com/office/drawing/2014/main" id="{8D808513-2E06-48A5-BAD2-A5C0A4D10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" y="5480887"/>
            <a:ext cx="1224818" cy="12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6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12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99456" y="5949280"/>
            <a:ext cx="4800000" cy="166520"/>
          </a:xfrm>
        </p:spPr>
        <p:txBody>
          <a:bodyPr/>
          <a:lstStyle/>
          <a:p>
            <a:r>
              <a:rPr lang="fi-FI" noProof="0" dirty="0" err="1"/>
              <a:t>pp.kk.vvvv</a:t>
            </a:r>
            <a:r>
              <a:rPr lang="fi-FI" noProof="0" dirty="0"/>
              <a:t> / Etunimi Sukunimi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2DE5C3-AF77-4ED9-B877-63DB1A65508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199456" y="6129280"/>
            <a:ext cx="4800000" cy="200834"/>
          </a:xfrm>
        </p:spPr>
        <p:txBody>
          <a:bodyPr/>
          <a:lstStyle/>
          <a:p>
            <a:r>
              <a:rPr lang="fi-FI" noProof="0" dirty="0"/>
              <a:t>Tähän esityksen nimi</a:t>
            </a:r>
          </a:p>
        </p:txBody>
      </p:sp>
    </p:spTree>
    <p:extLst>
      <p:ext uri="{BB962C8B-B14F-4D97-AF65-F5344CB8AC3E}">
        <p14:creationId xmlns:p14="http://schemas.microsoft.com/office/powerpoint/2010/main" val="116272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6712" y="540000"/>
            <a:ext cx="8640000" cy="1143000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66712" y="1800000"/>
            <a:ext cx="5384800" cy="414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54712" y="1800000"/>
            <a:ext cx="5384800" cy="414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66712" y="6037583"/>
            <a:ext cx="4800000" cy="166520"/>
          </a:xfrm>
        </p:spPr>
        <p:txBody>
          <a:bodyPr/>
          <a:lstStyle/>
          <a:p>
            <a:r>
              <a:rPr lang="fi-FI" noProof="0"/>
              <a:t>pp.kk.vvvv / Etunimi Sukunimi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2DE5C3-AF77-4ED9-B877-63DB1A65508D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66712" y="6217583"/>
            <a:ext cx="4800000" cy="200834"/>
          </a:xfrm>
        </p:spPr>
        <p:txBody>
          <a:bodyPr/>
          <a:lstStyle/>
          <a:p>
            <a:r>
              <a:rPr lang="fi-FI" noProof="0"/>
              <a:t>Tähän esityksen nimi</a:t>
            </a:r>
          </a:p>
        </p:txBody>
      </p:sp>
    </p:spTree>
    <p:extLst>
      <p:ext uri="{BB962C8B-B14F-4D97-AF65-F5344CB8AC3E}">
        <p14:creationId xmlns:p14="http://schemas.microsoft.com/office/powerpoint/2010/main" val="348564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23392" y="6021288"/>
            <a:ext cx="4800000" cy="166520"/>
          </a:xfrm>
        </p:spPr>
        <p:txBody>
          <a:bodyPr/>
          <a:lstStyle/>
          <a:p>
            <a:r>
              <a:rPr lang="fi-FI" noProof="0"/>
              <a:t>pp.kk.vvvv / Etunimi Sukunimi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623392" y="6201288"/>
            <a:ext cx="4800000" cy="200834"/>
          </a:xfrm>
        </p:spPr>
        <p:txBody>
          <a:bodyPr/>
          <a:lstStyle/>
          <a:p>
            <a:r>
              <a:rPr lang="fi-FI" noProof="0"/>
              <a:t>Tähän esityksen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E5C3-AF77-4ED9-B877-63DB1A65508D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8345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pp.kk.vvvv / Etunimi Sukunimi</a:t>
            </a:r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Tähän esityksen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D752ABF-7714-41B6-903A-7229564CDC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40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pp.kk.vvvv / Etunimi Sukunimi</a:t>
            </a:r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Tähän esityksen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D752ABF-7714-41B6-903A-7229564CDC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64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00000" y="540000"/>
            <a:ext cx="86400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00000" y="6120000"/>
            <a:ext cx="4800000" cy="1665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noProof="0"/>
              <a:t>pp.kk.vvvv / Etunimi Sukunimi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0000" y="6300000"/>
            <a:ext cx="4800000" cy="20083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noProof="0"/>
              <a:t>Tähän esityksen nimi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00000" y="1836000"/>
            <a:ext cx="9120000" cy="39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959248" y="636511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DE5C3-AF77-4ED9-B877-63DB1A65508D}" type="slidenum">
              <a:rPr lang="fi-FI" noProof="0" smtClean="0"/>
              <a:t>‹#›</a:t>
            </a:fld>
            <a:endParaRPr lang="fi-FI" noProof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7F2FC05-BBF5-41FA-956C-EFF1219DF2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404664"/>
            <a:ext cx="1171544" cy="792088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56799C68-2333-4123-9F17-352D9F2E345F}"/>
              </a:ext>
            </a:extLst>
          </p:cNvPr>
          <p:cNvSpPr txBox="1"/>
          <p:nvPr/>
        </p:nvSpPr>
        <p:spPr>
          <a:xfrm>
            <a:off x="10632504" y="6093296"/>
            <a:ext cx="1171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/>
              <a:t>www.luovi.fi</a:t>
            </a:r>
          </a:p>
        </p:txBody>
      </p:sp>
    </p:spTree>
    <p:extLst>
      <p:ext uri="{BB962C8B-B14F-4D97-AF65-F5344CB8AC3E}">
        <p14:creationId xmlns:p14="http://schemas.microsoft.com/office/powerpoint/2010/main" val="64832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uovi.fi/tutustu-ja-hae-luoviin/ruori-arviointimenetelma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95EEEBC-FCC7-A059-8E93-4F75B65F56E7}"/>
              </a:ext>
            </a:extLst>
          </p:cNvPr>
          <p:cNvSpPr txBox="1"/>
          <p:nvPr/>
        </p:nvSpPr>
        <p:spPr>
          <a:xfrm>
            <a:off x="407368" y="548680"/>
            <a:ext cx="11668760" cy="7093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Ammattiopisto Luovi, Suomen suurin ammatillinen erityisoppilaitos</a:t>
            </a:r>
          </a:p>
          <a:p>
            <a:endParaRPr lang="fi-FI" b="1">
              <a:solidFill>
                <a:srgbClr val="000000"/>
              </a:solidFill>
              <a:latin typeface="Arial" panose="020B0604020202020204"/>
              <a:ea typeface="+mj-ea"/>
              <a:cs typeface="+mj-cs"/>
            </a:endParaRPr>
          </a:p>
          <a:p>
            <a:endParaRPr lang="fi-FI" b="1" dirty="0">
              <a:solidFill>
                <a:srgbClr val="000000"/>
              </a:solidFill>
              <a:latin typeface="Arial" panose="020B0604020202020204"/>
              <a:ea typeface="+mj-ea"/>
              <a:cs typeface="+mj-cs"/>
            </a:endParaRPr>
          </a:p>
          <a:p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Oppimisen tuki on kokoaikaisesti TUVA-opinnoissa mukana</a:t>
            </a:r>
          </a:p>
          <a:p>
            <a:endParaRPr lang="fi-FI" sz="2400" dirty="0">
              <a:solidFill>
                <a:srgbClr val="000000"/>
              </a:solidFill>
              <a:latin typeface="Arial" panose="020B0604020202020204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Opinnot pienryhmässä, jossa 11 opiskelijaa / opettaja ja ohjaaja​</a:t>
            </a:r>
          </a:p>
          <a:p>
            <a:pPr>
              <a:lnSpc>
                <a:spcPct val="150000"/>
              </a:lnSpc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Kaikki opettajat ovat erityisopettajia​</a:t>
            </a:r>
          </a:p>
          <a:p>
            <a:pPr>
              <a:lnSpc>
                <a:spcPct val="150000"/>
              </a:lnSpc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Henkilökohtaisen tuen suunnittelu alkaa jo hakuvaiheessa​</a:t>
            </a:r>
          </a:p>
          <a:p>
            <a:pPr>
              <a:lnSpc>
                <a:spcPct val="150000"/>
              </a:lnSpc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Yksilöllinen ohjaus tehtävien ja tilanteen mukaan ​</a:t>
            </a:r>
          </a:p>
          <a:p>
            <a:pPr>
              <a:lnSpc>
                <a:spcPct val="150000"/>
              </a:lnSpc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Kukin opiskelija etenee ryhmässä opinnoissaan omaa tahtiaan ​</a:t>
            </a:r>
          </a:p>
          <a:p>
            <a:pPr>
              <a:lnSpc>
                <a:spcPct val="150000"/>
              </a:lnSpc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Videot ja kuvat oppimisen tukena​</a:t>
            </a:r>
          </a:p>
          <a:p>
            <a:pPr>
              <a:lnSpc>
                <a:spcPct val="150000"/>
              </a:lnSpc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Konkreettiset materiaalit ja mallintaminen oppimisen tukena, tekemällä oppiminen​</a:t>
            </a:r>
          </a:p>
          <a:p>
            <a:pPr>
              <a:lnSpc>
                <a:spcPct val="150000"/>
              </a:lnSpc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Oppimisen – ja kommunikaation apuvälineet (esimerkiksi lukuohjelmat)​</a:t>
            </a:r>
          </a:p>
          <a:p>
            <a:pPr>
              <a:lnSpc>
                <a:spcPct val="150000"/>
              </a:lnSpc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Kattavat opiskeluhyvinvoinnin palvelut (henkilökuntaa enemmän kuin yleisissä oppilaitoksissa)</a:t>
            </a:r>
            <a:endParaRPr kumimoji="0" lang="fi-FI" sz="324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endParaRPr kumimoji="0" lang="fi-FI" sz="324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endParaRPr lang="fi-FI" sz="3249" b="1" dirty="0">
              <a:solidFill>
                <a:srgbClr val="000000"/>
              </a:solidFill>
              <a:latin typeface="Arial" panose="020B0604020202020204"/>
              <a:ea typeface="+mj-ea"/>
              <a:cs typeface="+mj-cs"/>
            </a:endParaRPr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42E37BB-9F03-E704-6A63-6EFF80B7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72" y="1988840"/>
            <a:ext cx="3368040" cy="2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9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8F43892-2E41-2A3F-9A91-0720C375F4B6}"/>
              </a:ext>
            </a:extLst>
          </p:cNvPr>
          <p:cNvSpPr txBox="1"/>
          <p:nvPr/>
        </p:nvSpPr>
        <p:spPr>
          <a:xfrm>
            <a:off x="407368" y="510848"/>
            <a:ext cx="107340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TUVA-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koulutukset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Oulun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alueella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 rtl="0" fontAlgn="base"/>
            <a:endParaRPr lang="en-US" sz="16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Oulussa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11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ryhmää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 rtl="0" fontAlgn="base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	-Kasarmi (8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ryhmää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algn="l" rtl="0" fontAlgn="base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	-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Kaukovainio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(2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ryhmää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algn="l" rtl="0" fontAlgn="base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	-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Tuira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(1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ryhmä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algn="l" rtl="0" fontAlgn="base"/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Muhoksella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ryhmää</a:t>
            </a:r>
            <a:endParaRPr lang="en-US" sz="16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endParaRPr lang="en-US" sz="16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Luovin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TUVA-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koulutukseen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haetaan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yhteishaussa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19.2.2024.20.3.2024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 rtl="0" fontAlgn="base"/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fi-FI" sz="1600" i="0" dirty="0">
                <a:effectLst/>
                <a:latin typeface="Fira Sans" panose="020B0503050000020004" pitchFamily="34" charset="0"/>
              </a:rPr>
              <a:t>Toimita liitteenä vähintään yksi ajantasainen asiantuntijan lausunto vaativan erityisen tuen tarpeesta. Esimerkiksi:</a:t>
            </a:r>
          </a:p>
          <a:p>
            <a:pPr algn="l"/>
            <a:endParaRPr lang="fi-FI" sz="1600" b="0" i="0" dirty="0">
              <a:effectLst/>
              <a:latin typeface="Fira Sans" panose="020B05030500000200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  <a:latin typeface="Fira Sans" panose="020B0503050000020004" pitchFamily="34" charset="0"/>
              </a:rPr>
              <a:t>Erityisen tuen suunnitelma, kuten HOJKS tai HOKS</a:t>
            </a:r>
          </a:p>
          <a:p>
            <a:pPr algn="l"/>
            <a:endParaRPr lang="fi-FI" sz="1600" b="0" i="0" dirty="0">
              <a:effectLst/>
              <a:latin typeface="Fira Sans" panose="020B05030500000200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  <a:latin typeface="Fira Sans" panose="020B0503050000020004" pitchFamily="34" charset="0"/>
              </a:rPr>
              <a:t>Terveydentilaa tai toimintakykyä kuvaava asiantuntijalausunto, mikäli tuen tarve opinnoissa johtuu terveydellisistä syistä tai muusta toimintarajoitteesta</a:t>
            </a:r>
          </a:p>
          <a:p>
            <a:pPr algn="l" rtl="0" fontAlgn="base"/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sz="16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600" b="0" i="0" u="sng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Selvitä</a:t>
            </a:r>
            <a:r>
              <a:rPr lang="en-US" sz="16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lang="en-US" sz="1600" b="0" i="0" u="sng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tuen</a:t>
            </a:r>
            <a:r>
              <a:rPr lang="en-US" sz="16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 ja </a:t>
            </a:r>
            <a:r>
              <a:rPr lang="en-US" sz="1600" b="0" i="0" u="sng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ohjauksen</a:t>
            </a:r>
            <a:r>
              <a:rPr lang="en-US" sz="16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 </a:t>
            </a:r>
            <a:r>
              <a:rPr lang="en-US" sz="1600" b="0" i="0" u="sng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tarpeesi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8514F2-AFB1-741A-8D4F-23FD0C8AF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5373216"/>
            <a:ext cx="1397400" cy="130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0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0B91817-36F6-B56C-ED3D-2A2D5116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pp.kk.vvvv / Etunimi Sukunimi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0808ECD-B253-DFEC-9A28-43B944B7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Tähän esityksen 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0E80522-C058-786C-277F-AF60FDB3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E5C3-AF77-4ED9-B877-63DB1A65508D}" type="slidenum">
              <a:rPr lang="fi-FI" noProof="0" smtClean="0"/>
              <a:t>3</a:t>
            </a:fld>
            <a:endParaRPr lang="fi-FI" noProof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A68EC7C-C0C3-7E3B-6D8C-A6946CB2D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2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AA80AEA-A322-9C23-F26E-31BF37A6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pp.kk.vvvv / Etunimi Sukunimi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937C463-4FBF-893B-6C83-FA846621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Tähän esityksen 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35B484D-17EF-6AF8-A7AF-A4BBFEFF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E5C3-AF77-4ED9-B877-63DB1A65508D}" type="slidenum">
              <a:rPr lang="fi-FI" noProof="0" smtClean="0"/>
              <a:t>4</a:t>
            </a:fld>
            <a:endParaRPr lang="fi-FI" noProof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65B4FA7-A0AE-4D70-FEC4-1EF305ADCA72}"/>
              </a:ext>
            </a:extLst>
          </p:cNvPr>
          <p:cNvSpPr txBox="1"/>
          <p:nvPr/>
        </p:nvSpPr>
        <p:spPr>
          <a:xfrm>
            <a:off x="1343472" y="836712"/>
            <a:ext cx="6096000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000" b="1" dirty="0"/>
              <a:t>Tervetuloa Luovin </a:t>
            </a:r>
            <a:r>
              <a:rPr lang="fi-FI" sz="2000" b="1" dirty="0" err="1"/>
              <a:t>TUVAan</a:t>
            </a:r>
            <a:r>
              <a:rPr lang="fi-FI" sz="2000" b="1" dirty="0"/>
              <a:t>! Kysy lisää:</a:t>
            </a:r>
          </a:p>
          <a:p>
            <a:pPr>
              <a:lnSpc>
                <a:spcPct val="150000"/>
              </a:lnSpc>
            </a:pPr>
            <a:endParaRPr lang="fi-FI" sz="2000" b="1" dirty="0"/>
          </a:p>
          <a:p>
            <a:pPr>
              <a:lnSpc>
                <a:spcPct val="150000"/>
              </a:lnSpc>
            </a:pPr>
            <a:r>
              <a:rPr lang="fi-FI" sz="2000" dirty="0"/>
              <a:t> Luovin haku- ja neuvontapalvelut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 040 3193000, info@luovi.fi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 </a:t>
            </a:r>
            <a:r>
              <a:rPr lang="fi-FI" sz="2000" b="1" dirty="0"/>
              <a:t>Oulu</a:t>
            </a:r>
            <a:r>
              <a:rPr lang="fi-FI" sz="2000" dirty="0"/>
              <a:t>: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 Opinto-ohjaaja Marjo Alamäki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 040 3193489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 </a:t>
            </a:r>
            <a:r>
              <a:rPr lang="fi-FI" sz="2000" b="1" dirty="0"/>
              <a:t>Muhos</a:t>
            </a:r>
            <a:r>
              <a:rPr lang="fi-FI" sz="2000" dirty="0"/>
              <a:t>: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 Opinto-ohjaaja Kaisa Posti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 040 3193043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44D81DC-A9C0-E19D-E8AC-65DEBF285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2" t="4695" r="7644" b="5251"/>
          <a:stretch/>
        </p:blipFill>
        <p:spPr>
          <a:xfrm>
            <a:off x="6853256" y="1960299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46804"/>
      </p:ext>
    </p:extLst>
  </p:cSld>
  <p:clrMapOvr>
    <a:masterClrMapping/>
  </p:clrMapOvr>
</p:sld>
</file>

<file path=ppt/theme/theme1.xml><?xml version="1.0" encoding="utf-8"?>
<a:theme xmlns:a="http://schemas.openxmlformats.org/drawingml/2006/main" name="Teema1">
  <a:themeElements>
    <a:clrScheme name="Luovi värit 2020">
      <a:dk1>
        <a:sysClr val="windowText" lastClr="000000"/>
      </a:dk1>
      <a:lt1>
        <a:srgbClr val="FFFFFF"/>
      </a:lt1>
      <a:dk2>
        <a:srgbClr val="023B5D"/>
      </a:dk2>
      <a:lt2>
        <a:srgbClr val="FFFFFF"/>
      </a:lt2>
      <a:accent1>
        <a:srgbClr val="023B5D"/>
      </a:accent1>
      <a:accent2>
        <a:srgbClr val="D3232E"/>
      </a:accent2>
      <a:accent3>
        <a:srgbClr val="54B0BC"/>
      </a:accent3>
      <a:accent4>
        <a:srgbClr val="E7BA4B"/>
      </a:accent4>
      <a:accent5>
        <a:srgbClr val="7F7F7F"/>
      </a:accent5>
      <a:accent6>
        <a:srgbClr val="F959A1"/>
      </a:accent6>
      <a:hlink>
        <a:srgbClr val="0033CC"/>
      </a:hlink>
      <a:folHlink>
        <a:srgbClr val="C2788F"/>
      </a:folHlink>
    </a:clrScheme>
    <a:fontScheme name="Luovi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ovi pp-malli" id="{18724D30-54E1-4491-A572-5AB50B5AB840}" vid="{1795A23C-F016-4FEB-8BC7-15D92E8425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6D1FD0E026E78488FFFBC54B32C315B" ma:contentTypeVersion="17" ma:contentTypeDescription="Luo uusi asiakirja." ma:contentTypeScope="" ma:versionID="9b583a1a1d9296c38c33379ab96cdddb">
  <xsd:schema xmlns:xsd="http://www.w3.org/2001/XMLSchema" xmlns:xs="http://www.w3.org/2001/XMLSchema" xmlns:p="http://schemas.microsoft.com/office/2006/metadata/properties" xmlns:ns2="8b5ced8b-a610-43fa-92e3-21f1ec1c834c" xmlns:ns3="70429218-6806-4ee0-8454-88bf182a4580" targetNamespace="http://schemas.microsoft.com/office/2006/metadata/properties" ma:root="true" ma:fieldsID="3ae88876cec171445992e75b68b05c0c" ns2:_="" ns3:_="">
    <xsd:import namespace="8b5ced8b-a610-43fa-92e3-21f1ec1c834c"/>
    <xsd:import namespace="70429218-6806-4ee0-8454-88bf182a4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ced8b-a610-43fa-92e3-21f1ec1c83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6c22ac3b-5cec-4e20-9fad-8e91cb7e1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29218-6806-4ee0-8454-88bf182a458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8a65e5a-2367-4d36-ba6f-6c676434ee54}" ma:internalName="TaxCatchAll" ma:showField="CatchAllData" ma:web="70429218-6806-4ee0-8454-88bf182a4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429218-6806-4ee0-8454-88bf182a4580" xsi:nil="true"/>
    <lcf76f155ced4ddcb4097134ff3c332f xmlns="8b5ced8b-a610-43fa-92e3-21f1ec1c83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CA3585-71F3-4B19-ACF3-FB715C261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ced8b-a610-43fa-92e3-21f1ec1c834c"/>
    <ds:schemaRef ds:uri="70429218-6806-4ee0-8454-88bf182a45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7E79B2-8508-4D27-9141-21EF0C519C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FD0F90-7F15-4EBD-A30E-77BA618CC0FC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70429218-6806-4ee0-8454-88bf182a4580"/>
    <ds:schemaRef ds:uri="8b5ced8b-a610-43fa-92e3-21f1ec1c834c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8fce65e3-c62d-4510-b526-ea15adf6e184}" enabled="0" method="" siteId="{8fce65e3-c62d-4510-b526-ea15adf6e18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Luovi pp-malli</Template>
  <TotalTime>53</TotalTime>
  <Words>233</Words>
  <Application>Microsoft Office PowerPoint</Application>
  <PresentationFormat>Laajakuva</PresentationFormat>
  <Paragraphs>52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Calibri</vt:lpstr>
      <vt:lpstr>Fira Sans</vt:lpstr>
      <vt:lpstr>Segoe UI</vt:lpstr>
      <vt:lpstr>Teema1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Marjo Alamäki</dc:creator>
  <cp:lastModifiedBy>Heli Laitila</cp:lastModifiedBy>
  <cp:revision>2</cp:revision>
  <dcterms:created xsi:type="dcterms:W3CDTF">2024-02-12T08:51:34Z</dcterms:created>
  <dcterms:modified xsi:type="dcterms:W3CDTF">2024-02-13T11:10:25Z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0x010100F6D1FD0E026E78488FFFBC54B32C315B</vt:lpwstr>
  </property>
</Properties>
</file>