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60" r:id="rId7"/>
    <p:sldId id="285" r:id="rId8"/>
    <p:sldId id="286" r:id="rId9"/>
    <p:sldId id="277" r:id="rId10"/>
    <p:sldId id="283" r:id="rId11"/>
    <p:sldId id="284" r:id="rId12"/>
    <p:sldId id="281" r:id="rId13"/>
    <p:sldId id="271" r:id="rId14"/>
    <p:sldId id="276" r:id="rId15"/>
  </p:sldIdLst>
  <p:sldSz cx="24387175" cy="13716000"/>
  <p:notesSz cx="6792913" cy="9925050"/>
  <p:defaultTextStyle>
    <a:defPPr>
      <a:defRPr lang="fi-FI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C26BB-B53F-49AF-923F-B79713C62906}" v="5" dt="2024-02-13T11:08:07.099"/>
    <p1510:client id="{82B77EA2-23BE-497F-B614-B1B89B0554AE}" v="5" dt="2024-02-12T16:37:4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3"/>
  </p:normalViewPr>
  <p:slideViewPr>
    <p:cSldViewPr snapToGrid="0" snapToObjects="1" showGuides="1">
      <p:cViewPr varScale="1">
        <p:scale>
          <a:sx n="32" d="100"/>
          <a:sy n="32" d="100"/>
        </p:scale>
        <p:origin x="748" y="2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785E5-ECF0-2544-B741-453B163B9386}" type="datetimeFigureOut">
              <a:t>13.2.2024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788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906C-89DF-F845-A960-149C5755FE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1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6DDA8-7785-D042-BFA5-3FB568C41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975" y="5486400"/>
            <a:ext cx="10574949" cy="28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917349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71" y="9291484"/>
            <a:ext cx="9620645" cy="3628103"/>
          </a:xfrm>
        </p:spPr>
        <p:txBody>
          <a:bodyPr anchor="ctr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5703" y="3775587"/>
            <a:ext cx="7585368" cy="678425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286000" indent="-457200">
              <a:buClr>
                <a:schemeClr val="bg1"/>
              </a:buClr>
              <a:buFont typeface="Helvetica" pitchFamily="2" charset="0"/>
              <a:buChar char="⁃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60428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3616B8C-58F8-6D46-9A6B-5802A3A24869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6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974" y="2890683"/>
            <a:ext cx="9497961" cy="2142513"/>
          </a:xfrm>
        </p:spPr>
        <p:txBody>
          <a:bodyPr anchor="b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B18A99-1170-1141-BF5B-131D5A1FD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22375" y="5516563"/>
            <a:ext cx="9528175" cy="524986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76493-6B13-4948-9CFA-F351A3337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2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2229" y="4677149"/>
            <a:ext cx="9921841" cy="3391823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D0ADE2-7D5A-194C-828B-EE6822B3BB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2592" y="8465095"/>
            <a:ext cx="7575550" cy="2237541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AEA08-C34D-E84A-9AAC-59414BF0C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991" y="6555223"/>
            <a:ext cx="4649266" cy="123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08FE1-0A52-6C41-AA9F-F385D14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73731" y="11029951"/>
            <a:ext cx="203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3362632"/>
            <a:ext cx="18290381" cy="3391823"/>
          </a:xfrm>
        </p:spPr>
        <p:txBody>
          <a:bodyPr anchor="b">
            <a:noAutofit/>
          </a:bodyPr>
          <a:lstStyle>
            <a:lvl1pPr algn="ctr">
              <a:defRPr sz="9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EAED-FCF0-B749-8FD3-D1DD8BF6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174580"/>
            <a:ext cx="18290381" cy="789550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488F-7C9E-0946-B71D-033C9ED1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8FB7F13-5B69-204F-A323-1E16D767FCC9}" type="datetime1">
              <a:rPr lang="fi-FI" smtClean="0"/>
              <a:t>13.2.2024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BF39C-B7A4-344F-9D22-0EFA1E16F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1" y="12769606"/>
            <a:ext cx="1904466" cy="5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4100051"/>
            <a:ext cx="18290381" cy="3982065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9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488F-7C9E-0946-B71D-033C9ED1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A14FD0D-6B9C-364A-AEDE-8F758360BFDB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6A5C-B91B-5A45-94D5-B1E73EC1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8291" y="12669205"/>
            <a:ext cx="8039976" cy="82631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A1B58-97D0-D64A-8705-3C2ED4FF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596953" y="12742198"/>
            <a:ext cx="969010" cy="730250"/>
          </a:xfrm>
        </p:spPr>
        <p:txBody>
          <a:bodyPr lIns="0" tIns="0" rIns="0" b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363889-7356-9F40-9FBE-E51D1BCEF130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98D1F-7F56-2049-967C-07AF9C6CC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1" y="12769606"/>
            <a:ext cx="1904466" cy="5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4100051"/>
            <a:ext cx="18290381" cy="3982065"/>
          </a:xfrm>
        </p:spPr>
        <p:txBody>
          <a:bodyPr anchor="ctr" anchorCtr="0">
            <a:noAutofit/>
          </a:bodyPr>
          <a:lstStyle>
            <a:lvl1pPr algn="ctr">
              <a:defRPr sz="92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488F-7C9E-0946-B71D-033C9ED1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1159E40-9D6E-054D-B231-652007BD872F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6A5C-B91B-5A45-94D5-B1E73EC1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3" y="12669473"/>
            <a:ext cx="8039976" cy="82631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A1B58-97D0-D64A-8705-3C2ED4FF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47057" y="12742198"/>
            <a:ext cx="918905" cy="730250"/>
          </a:xfrm>
        </p:spPr>
        <p:txBody>
          <a:bodyPr lIns="0" tIns="0" rIns="0" bIns="108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363889-7356-9F40-9FBE-E51D1BCEF130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7F347-CFD1-2449-842A-AB59FA899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21033938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7970479"/>
          </a:xfrm>
        </p:spPr>
        <p:txBody>
          <a:bodyPr>
            <a:noAutofit/>
          </a:bodyPr>
          <a:lstStyle>
            <a:lvl3pPr marL="1620000" indent="-432000">
              <a:buClr>
                <a:schemeClr val="accent1"/>
              </a:buClr>
              <a:buFont typeface="Helvetica" pitchFamily="2" charset="0"/>
              <a:buChar char="⁃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2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10367-65D5-534C-99ED-A5111E095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19075" y="973394"/>
            <a:ext cx="11468100" cy="1064833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9738633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51250"/>
            <a:ext cx="9768129" cy="7970479"/>
          </a:xfrm>
        </p:spPr>
        <p:txBody>
          <a:bodyPr>
            <a:noAutofit/>
          </a:bodyPr>
          <a:lstStyle>
            <a:lvl3pPr marL="1620000" indent="-432000">
              <a:buClr>
                <a:schemeClr val="accent1"/>
              </a:buClr>
              <a:buFont typeface="Helvetica" pitchFamily="2" charset="0"/>
              <a:buChar char="⁃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5792AD8-B02C-E942-89DA-30B0FC442C1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1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01292-990E-C840-8422-6B2937B65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0413" y="973394"/>
            <a:ext cx="7200000" cy="1064833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7290399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51250"/>
            <a:ext cx="7290399" cy="7970479"/>
          </a:xfrm>
        </p:spPr>
        <p:txBody>
          <a:bodyPr>
            <a:noAutofit/>
          </a:bodyPr>
          <a:lstStyle>
            <a:lvl3pPr marL="1620000" indent="-432000">
              <a:buClr>
                <a:schemeClr val="accent1"/>
              </a:buClr>
              <a:buFont typeface="Helvetica" pitchFamily="2" charset="0"/>
              <a:buChar char="⁃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79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0A40A54-396D-DD44-AC4D-E1AFEA404E11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8178" y="12712701"/>
            <a:ext cx="7610693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03A9ED-4BFC-0D4B-8050-EEF5FE63D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87175" y="973394"/>
            <a:ext cx="7200000" cy="1064833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CDA22-C5C4-A445-8D1A-3D4130F04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21033938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8E58AFD-5BD9-1A4F-AA27-FBA97CFD63A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3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E4B416-5B76-F346-80BA-405DDF0D3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02038"/>
            <a:ext cx="8095129" cy="8063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21187-D839-0F40-8D89-4B000BB590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3686" y="3602038"/>
            <a:ext cx="8016038" cy="806348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CA6E44A-E013-6F42-81CA-6164CF956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68281" y="3602038"/>
            <a:ext cx="8118894" cy="806348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0E448-5E1B-354E-8957-DC89BCDAC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87175" cy="1052945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97F007-A1D2-874A-A5A2-B1D9C3F57A6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4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2684" y="4156364"/>
            <a:ext cx="7290399" cy="722939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286000" indent="-457200">
              <a:buClr>
                <a:schemeClr val="bg1"/>
              </a:buClr>
              <a:buFont typeface="Helvetica" pitchFamily="2" charset="0"/>
              <a:buChar char="⁃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28DF8-823F-734E-9D3F-5A0E5C7CF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76C46-D35E-3148-AEA0-053AFB00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7DA34-3400-0842-BA3D-F1892300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E4E30-5F9D-A441-A305-2D4A6CEB4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2E404E64-7D92-4549-AC41-78FEAD63F1EA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08BDA-A3F4-CB41-9DF7-DD5ECBC76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2291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FE12-169E-F84D-8DAB-B5BC2559A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66035" y="12712701"/>
            <a:ext cx="8999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C1363889-7356-9F40-9FBE-E51D1BCEF13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64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4" r:id="rId4"/>
    <p:sldLayoutId id="2147483650" r:id="rId5"/>
    <p:sldLayoutId id="2147483665" r:id="rId6"/>
    <p:sldLayoutId id="2147483666" r:id="rId7"/>
    <p:sldLayoutId id="2147483672" r:id="rId8"/>
    <p:sldLayoutId id="2147483667" r:id="rId9"/>
    <p:sldLayoutId id="2147483668" r:id="rId10"/>
    <p:sldLayoutId id="2147483671" r:id="rId11"/>
    <p:sldLayoutId id="2147483673" r:id="rId12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ts val="5000"/>
        </a:lnSpc>
        <a:spcBef>
          <a:spcPts val="1400"/>
        </a:spcBef>
        <a:spcAft>
          <a:spcPts val="1200"/>
        </a:spcAft>
        <a:buFontTx/>
        <a:buNone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32000" algn="l" defTabSz="1828800" rtl="0" eaLnBrk="1" latinLnBrk="0" hangingPunct="1">
        <a:lnSpc>
          <a:spcPts val="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0" indent="-432000" algn="l" defTabSz="1828800" rtl="0" eaLnBrk="1" latinLnBrk="0" hangingPunct="1">
        <a:lnSpc>
          <a:spcPts val="5000"/>
        </a:lnSpc>
        <a:spcBef>
          <a:spcPts val="1000"/>
        </a:spcBef>
        <a:buClr>
          <a:schemeClr val="accent1"/>
        </a:buClr>
        <a:buFont typeface="Helvetica" pitchFamily="2" charset="0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ts val="55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ts val="55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osao.fi/opinnot/tuva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tus-ja-tutkinnot/mita-tutkintokoulutukseen-valmentava-koulutus-tuva#anchor-koulutuksen-osa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perusteet.opintopolku.fi/#/fi/tutkintoonvalmentava/7534950/tiedo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YOrib-n6BA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5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B585D59-BBF4-F543-B585-DCDFA5DF30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7175" cy="13716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6F069-2E85-044F-8591-9C6B649D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17.6.2019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1CBC1-5A9E-634A-BDAC-78C47D27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Esittäjän Nimi (Insert Header/Footer-osiossa)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BA16B-479A-6A42-A4DB-51FAC77E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/>
              <a:t>10</a:t>
            </a:fld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1DD436-2FDD-0544-8A98-CA6DFBBA7429}"/>
              </a:ext>
            </a:extLst>
          </p:cNvPr>
          <p:cNvSpPr/>
          <p:nvPr/>
        </p:nvSpPr>
        <p:spPr>
          <a:xfrm>
            <a:off x="12919587" y="1799304"/>
            <a:ext cx="11467588" cy="9763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6A3A56-B321-534A-A4B1-FB1CE300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974" y="2153264"/>
            <a:ext cx="9497961" cy="7168866"/>
          </a:xfrm>
        </p:spPr>
        <p:txBody>
          <a:bodyPr/>
          <a:lstStyle/>
          <a:p>
            <a:r>
              <a:rPr lang="fi-FI" dirty="0"/>
              <a:t>TUVA -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Ponnahduslauta toisen asteen opintoihin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Tervetuloa </a:t>
            </a:r>
            <a:r>
              <a:rPr lang="fi-FI" dirty="0" err="1"/>
              <a:t>OSAOlle</a:t>
            </a:r>
            <a:r>
              <a:rPr lang="fi-FI" dirty="0"/>
              <a:t>!</a:t>
            </a:r>
            <a:br>
              <a:rPr lang="fi-FI" dirty="0"/>
            </a:br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55882-E7EA-6843-973C-822F68948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1" y="12769606"/>
            <a:ext cx="1904466" cy="5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0FE-97AE-4849-A0EC-1FD71335B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20F40-1E22-EE4E-B6D7-43D6CA73F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Sari Veijola, opintopäällikkö </a:t>
            </a:r>
          </a:p>
          <a:p>
            <a:r>
              <a:rPr lang="fi-FI" dirty="0"/>
              <a:t>Kontinkankaan yksikkö </a:t>
            </a:r>
          </a:p>
          <a:p>
            <a:r>
              <a:rPr lang="fi-FI" dirty="0"/>
              <a:t>Puh. 050 317 4929</a:t>
            </a:r>
          </a:p>
          <a:p>
            <a:r>
              <a:rPr lang="fi-FI" dirty="0" err="1"/>
              <a:t>sari.veijola</a:t>
            </a:r>
            <a:r>
              <a:rPr lang="fi-FI" dirty="0"/>
              <a:t>(at)osao.fi</a:t>
            </a:r>
          </a:p>
        </p:txBody>
      </p:sp>
    </p:spTree>
    <p:extLst>
      <p:ext uri="{BB962C8B-B14F-4D97-AF65-F5344CB8AC3E}">
        <p14:creationId xmlns:p14="http://schemas.microsoft.com/office/powerpoint/2010/main" val="69948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4BAC-0928-3B42-9671-5E942BFAB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TUVA </a:t>
            </a:r>
            <a:r>
              <a:rPr lang="fi-FI" dirty="0" err="1"/>
              <a:t>OSAOssa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766E1-DB3B-8A49-A499-9AA1F3C56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Sari Veijola </a:t>
            </a:r>
          </a:p>
          <a:p>
            <a:r>
              <a:rPr lang="fi-FI" dirty="0"/>
              <a:t>(opintopäällikkö OSAOn Kontinkankaan yksikkö)</a:t>
            </a:r>
            <a:br>
              <a:rPr lang="fi-FI" dirty="0"/>
            </a:b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A8500-745E-9C47-9615-F42695DE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CA07-FB70-244E-B3B3-85F848D83579}" type="datetime1">
              <a:rPr lang="fi-FI" smtClean="0"/>
              <a:t>13.2.2024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54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D3D50-291A-354D-80BD-054EE8B3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9738633" cy="1091381"/>
          </a:xfrm>
        </p:spPr>
        <p:txBody>
          <a:bodyPr/>
          <a:lstStyle/>
          <a:p>
            <a:r>
              <a:rPr lang="fi-FI" dirty="0"/>
              <a:t>TUVA </a:t>
            </a:r>
            <a:r>
              <a:rPr lang="fi-FI" dirty="0" err="1"/>
              <a:t>OSAOssa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1DF24-AB9B-C94E-A10A-36D10ACD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2665711"/>
            <a:ext cx="10199352" cy="10046990"/>
          </a:xfrm>
        </p:spPr>
        <p:txBody>
          <a:bodyPr/>
          <a:lstStyle/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Koulutus- ja aloituspaikat yhteishaussa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Haukiputaan yksikkö (20 aloituspaikkaa)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Kontinkankaan yksikkö (120  aloituspaikkaa)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Muhoksen yksikkö (16 aloituspaikkaa)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Pudasjärven yksikkö (5 aloituspaikkaa)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Taivalkosken yksikkö (6 aloituspaikkaa)</a:t>
            </a:r>
          </a:p>
          <a:p>
            <a:pPr algn="l"/>
            <a:endParaRPr lang="fi-FI" dirty="0">
              <a:hlinkClick r:id="rId2"/>
            </a:endParaRPr>
          </a:p>
          <a:p>
            <a:pPr algn="l"/>
            <a:r>
              <a:rPr lang="fi-FI" dirty="0">
                <a:hlinkClick r:id="rId2"/>
              </a:rPr>
              <a:t>TUVA | OSAO</a:t>
            </a:r>
            <a:endParaRPr lang="fi-FI" dirty="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1ABC2-EE32-9D47-BD6E-42A68737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AD4A-512C-2B46-B541-51E51693AE0F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24E78-0413-1444-8077-A3F67437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Sari Veijola, opintopäällikkö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D88A3-27F3-0E49-87DA-BCA6ED33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/>
              <a:t>3</a:t>
            </a:fld>
            <a:endParaRPr lang="fi-FI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E6572C0D-9CFD-F247-E53A-7BAD7FD05C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Placeholder 11">
            <a:extLst>
              <a:ext uri="{FF2B5EF4-FFF2-40B4-BE49-F238E27FC236}">
                <a16:creationId xmlns:a16="http://schemas.microsoft.com/office/drawing/2014/main" id="{B0ED0C78-31D6-7C2F-E7A4-D79AB4697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1204" y="1002890"/>
            <a:ext cx="11592639" cy="10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D6C7F-BF3F-4EC2-5539-025E1F4B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77" y="289821"/>
            <a:ext cx="21033938" cy="2142513"/>
          </a:xfrm>
        </p:spPr>
        <p:txBody>
          <a:bodyPr/>
          <a:lstStyle/>
          <a:p>
            <a:r>
              <a:rPr lang="fi-FI" dirty="0"/>
              <a:t>Tutkintokoulutukseen valmentavan koulutuksen muodostuminen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4ED892-8641-91D3-81C0-048C990E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FAC67-4E2C-AD46-882C-03A87BF34683}" type="datetime1">
              <a:rPr kumimoji="0" lang="fi-FI" sz="16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13.2.2024</a:t>
            </a:fld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C8026B-0D19-0395-2DA7-FB567331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3889-7356-9F40-9FBE-E51D1BCEF130}" type="slidenum">
              <a:rPr kumimoji="0" lang="fi-FI" sz="16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73E6E69-64D3-8CDE-574C-7E400521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8" y="2604052"/>
            <a:ext cx="10190062" cy="9805751"/>
          </a:xfrm>
          <a:prstGeom prst="rect">
            <a:avLst/>
          </a:prstGeom>
        </p:spPr>
      </p:pic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64F0527B-89EC-8AEB-EFAA-ADE23B4F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991" y="2432334"/>
            <a:ext cx="12095566" cy="9189395"/>
          </a:xfrm>
        </p:spPr>
        <p:txBody>
          <a:bodyPr/>
          <a:lstStyle/>
          <a:p>
            <a:pPr algn="l"/>
            <a:r>
              <a:rPr lang="fi-FI" sz="2800" b="1" i="0" u="none" strike="noStrike" dirty="0">
                <a:solidFill>
                  <a:srgbClr val="000A48"/>
                </a:solidFill>
                <a:effectLst/>
                <a:latin typeface="Open Sans" panose="020B0606030504020204" pitchFamily="34" charset="0"/>
                <a:hlinkClick r:id="rId3"/>
              </a:rPr>
              <a:t>Koulutuksen osat </a:t>
            </a:r>
            <a:endParaRPr lang="fi-FI" sz="2800" b="1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2800" b="1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Yhteinen koulutuksen osa </a:t>
            </a:r>
            <a:endParaRPr lang="fi-FI" sz="2800" b="0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Opiskelu- ja urasuunnittelutaidot (2-10 viikkoa) </a:t>
            </a:r>
          </a:p>
          <a:p>
            <a:pPr algn="l"/>
            <a:r>
              <a:rPr lang="fi-FI" sz="2800" b="1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Valinnaiset koulutuksen osat</a:t>
            </a:r>
            <a:endParaRPr lang="fi-FI" sz="2800" b="0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Perustaitojen vahvistaminen (0-30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Lukiokoulutuksen opinnot ja niihin valmentautuminen (0-30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Ammatilliseen koulutuksen  opinnot ja niihin valmentautuminen (0-30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Työelämätaidot ja työelämässä tapahtuva oppiminen (0-20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Arjen taidot ja yhteiskunnallinen osallisuus (0-20 viikkoa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Valinnaiset opinnot (0-10 viikkoa)</a:t>
            </a:r>
          </a:p>
          <a:p>
            <a:pPr algn="l"/>
            <a:r>
              <a:rPr lang="fi-FI" sz="1400" dirty="0">
                <a:hlinkClick r:id="rId4"/>
              </a:rPr>
              <a:t>Tutkintokoulutukseen valmentava koulutus - </a:t>
            </a:r>
            <a:r>
              <a:rPr lang="fi-FI" sz="1400" dirty="0" err="1">
                <a:hlinkClick r:id="rId4"/>
              </a:rPr>
              <a:t>ePerusteet</a:t>
            </a:r>
            <a:r>
              <a:rPr lang="fi-FI" sz="1400" dirty="0">
                <a:hlinkClick r:id="rId4"/>
              </a:rPr>
              <a:t> (opintopolku.fi)</a:t>
            </a:r>
            <a:endParaRPr lang="fi-FI" sz="2800" b="0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06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B20F6-3A50-485A-5C06-B2F883A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TUVA-koulutuksen aikana opiskelijat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CEF138-C816-5F16-88D1-30C83A7E4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- Tutustuvat eri ammattialojen opiskeluun ja ammatillisiin oppilaitoksiin</a:t>
            </a:r>
          </a:p>
          <a:p>
            <a:r>
              <a:rPr lang="fi-FI" dirty="0"/>
              <a:t>- Harjoittelevat opiskelutaitoja, vuorovaikutusta, tekstitaitoja ja digitaitoja </a:t>
            </a:r>
          </a:p>
          <a:p>
            <a:r>
              <a:rPr lang="fi-FI" dirty="0"/>
              <a:t>- Harjoittelevat suunnitelmallisuutta, ajanhallintaa ja elämäntaitoja</a:t>
            </a:r>
          </a:p>
          <a:p>
            <a:r>
              <a:rPr lang="fi-FI" dirty="0"/>
              <a:t>- Korottavat perusopetuksen arvosanoja</a:t>
            </a:r>
          </a:p>
          <a:p>
            <a:r>
              <a:rPr lang="fi-FI" dirty="0"/>
              <a:t>- Suorittavat ammatillisen koulutuksen yhteisiä tutkinnon osia</a:t>
            </a:r>
          </a:p>
          <a:p>
            <a:r>
              <a:rPr lang="fi-FI" dirty="0"/>
              <a:t>- harjoittelevat työelämätaitoja ja tutustuvat työelämään; ryhmätyötaitoja, vastuullisuutta ja avoimuutta, joita tarvitaan myös työelämässä</a:t>
            </a:r>
          </a:p>
          <a:p>
            <a:r>
              <a:rPr lang="fi-FI" dirty="0"/>
              <a:t>- voivat vahvistaa suomen kielen taitoa ammatillisia opintoja varten; harjoitellaan kommunikointia puhumalla ja kirjoittamalla sekä luetaan erilaisia tekstejä monipuolisesti</a:t>
            </a:r>
          </a:p>
          <a:p>
            <a:r>
              <a:rPr lang="fi-FI" dirty="0">
                <a:hlinkClick r:id="rId2"/>
              </a:rPr>
              <a:t>Linkki OSAOn TUVA-koulutuksen videoon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FD19F3-F544-2CE9-0F91-E6EB8701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95295C-85D3-0358-A466-AD49CFA8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09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F3A623D-A353-9E47-9272-1EAA40175E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4387175" cy="1052945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6D0D0-3BE5-E64B-BE8B-875CBE1D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14.2.2022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AE5F9-8CBD-5E4E-B264-511FE366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Sari Veijola, opintopäällikkö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16366-A53C-954D-AE4A-154B2730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/>
              <a:t>6</a:t>
            </a:fld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5C4-F728-6B48-A902-45E36B88451A}"/>
              </a:ext>
            </a:extLst>
          </p:cNvPr>
          <p:cNvSpPr/>
          <p:nvPr/>
        </p:nvSpPr>
        <p:spPr>
          <a:xfrm>
            <a:off x="13480025" y="2861188"/>
            <a:ext cx="9763432" cy="9763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093DE-1625-1D4C-B2D9-AD9B871C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2523" y="3640016"/>
            <a:ext cx="8647477" cy="7745740"/>
          </a:xfrm>
        </p:spPr>
        <p:txBody>
          <a:bodyPr/>
          <a:lstStyle/>
          <a:p>
            <a:r>
              <a:rPr lang="fi-FI" sz="5400" b="0" i="0" dirty="0" err="1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OSAOssa</a:t>
            </a:r>
            <a:endParaRPr lang="fi-FI" sz="5400" b="0" i="0" dirty="0">
              <a:solidFill>
                <a:schemeClr val="bg2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3600" b="1" dirty="0">
                <a:latin typeface="Arial"/>
                <a:cs typeface="Arial"/>
              </a:rPr>
              <a:t>Ammatillisen koulutuksen opinnot ja niihin valmentautuminen </a:t>
            </a:r>
            <a:endParaRPr lang="fi-FI" sz="3600" dirty="0"/>
          </a:p>
          <a:p>
            <a:pPr marL="457200" indent="-457200">
              <a:buFontTx/>
              <a:buChar char="-"/>
            </a:pPr>
            <a:r>
              <a:rPr lang="fi-FI" sz="3600" dirty="0">
                <a:latin typeface="Arial"/>
                <a:cs typeface="Arial"/>
              </a:rPr>
              <a:t>Eri tutkintojen ammatillisia tutkinnon osia/osa-alueita voi suorittaa henkilökohtaisen opiskelusuunnitelman mukaisesti</a:t>
            </a:r>
            <a:endParaRPr lang="fi-FI" sz="3600" dirty="0">
              <a:cs typeface="Arial"/>
            </a:endParaRPr>
          </a:p>
          <a:p>
            <a:r>
              <a:rPr lang="fi-FI" sz="4000" b="1" dirty="0">
                <a:solidFill>
                  <a:schemeClr val="bg2"/>
                </a:solidFill>
                <a:latin typeface="Calibri" panose="020F0502020204030204" pitchFamily="34" charset="0"/>
              </a:rPr>
              <a:t>LISÄKSI</a:t>
            </a:r>
          </a:p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OSAO tasoisia </a:t>
            </a:r>
            <a:r>
              <a:rPr lang="fi-FI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tutustumisjaksoja säännöllisesti yksiköissä, </a:t>
            </a: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jolloin eri aloihin voi tulla tutustumaan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78228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9A6E4-5707-F1C3-F6A5-D7785A9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Tutustumisviikot (viikot 4,8,17,44 ja 48)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49DB45-421B-7B1F-A320-8FF5CCB2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OSAO tasoisia tutustumisjaksoja (viikot 4,8,17,44,48) säännöllisesti yksiköissä, jolloin eri aloihin voi tulla tutustumaan. Esimerkkejä tutustumisviikkojen tarjonnasta: </a:t>
            </a:r>
          </a:p>
          <a:p>
            <a:r>
              <a:rPr lang="fi-FI" b="1" dirty="0"/>
              <a:t>Kaukovainion yksikkö, tekniikka</a:t>
            </a:r>
            <a:r>
              <a:rPr lang="fi-FI" dirty="0"/>
              <a:t>		</a:t>
            </a:r>
            <a:r>
              <a:rPr lang="fi-FI" b="1" dirty="0"/>
              <a:t>Kaukovainion yksikkö, palvelut</a:t>
            </a:r>
            <a:r>
              <a:rPr lang="fi-FI" dirty="0"/>
              <a:t>	</a:t>
            </a:r>
            <a:r>
              <a:rPr lang="fi-FI" b="1" dirty="0"/>
              <a:t>Kempele-Liminka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89AE79-0254-9C32-96AC-298A4F80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4B3195-DEEF-0503-2521-03FFFF90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Sari Veijola, opintopäällikkö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8807E6-B022-6B44-2DA2-EA78B1A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7</a:t>
            </a:fld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C8752C7-3B58-CBAB-0D78-BA3088B0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18" y="6157355"/>
            <a:ext cx="6801710" cy="5640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2290158-BD0E-5D27-5FFF-C45887C6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49" y="6157355"/>
            <a:ext cx="4921099" cy="224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B84E69ED-8163-CE9E-91B8-7CB47058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8624" y="6282045"/>
            <a:ext cx="4839182" cy="211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30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9A6E4-5707-F1C3-F6A5-D7785A9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Tutustumisviikot (viikot 4,8,17,44 ja 48)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49DB45-421B-7B1F-A320-8FF5CCB2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OSAO tasoisia tutustumisjaksoja (viikot 4,8,17,44,48) säännöllisesti yksiköissä, jolloin eri aloihin voi tulla tutustumaan. Esimerkkejä tutustumisviikkojen tarjonnasta: </a:t>
            </a:r>
          </a:p>
          <a:p>
            <a:r>
              <a:rPr lang="fi-FI" dirty="0"/>
              <a:t>Kontinkankaan yksikkö: 	Muhoksen yksikkö: 	Pudasjärven yksikkö: 	Taivalkosken yksikkö: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89AE79-0254-9C32-96AC-298A4F80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4B3195-DEEF-0503-2521-03FFFF90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Sari Veijola, opintopäällikkö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8807E6-B022-6B44-2DA2-EA78B1A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8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FA4E07E-9F6C-6245-1C05-4CA4DF45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18" y="6542818"/>
            <a:ext cx="4218443" cy="218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2B044CF-E6B8-6E25-0D13-23FBA615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73" y="6542819"/>
            <a:ext cx="4329112" cy="218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1527CF4-5A6C-E1AA-DBD4-F05C8790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7631" y="6542819"/>
            <a:ext cx="4947017" cy="205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504A1EB-9AA3-1118-96F2-EEB0BBE1E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3290" y="6542819"/>
            <a:ext cx="5125131" cy="1656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725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B6CB44-F2EF-1F23-F8D7-C38FDAC1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513" y="570382"/>
            <a:ext cx="21033938" cy="950026"/>
          </a:xfrm>
        </p:spPr>
        <p:txBody>
          <a:bodyPr/>
          <a:lstStyle/>
          <a:p>
            <a:b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Lisätietoja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F34448-A195-E17B-6597-B950A830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239" y="2594346"/>
            <a:ext cx="21033938" cy="9447233"/>
          </a:xfrm>
        </p:spPr>
        <p:txBody>
          <a:bodyPr/>
          <a:lstStyle/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Haukiputaan yksikkö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Anja Jussila,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anja</a:t>
            </a:r>
            <a:r>
              <a:rPr lang="fi-FI" dirty="0" err="1">
                <a:solidFill>
                  <a:srgbClr val="000000"/>
                </a:solidFill>
                <a:latin typeface="Lato" panose="020F0502020204030203" pitchFamily="34" charset="0"/>
              </a:rPr>
              <a:t>.jussila</a:t>
            </a:r>
            <a:r>
              <a:rPr lang="fi-FI" dirty="0">
                <a:solidFill>
                  <a:srgbClr val="000000"/>
                </a:solidFill>
                <a:latin typeface="Lato" panose="020F0502020204030203" pitchFamily="34" charset="0"/>
              </a:rPr>
              <a:t>(at)osao.fi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p. 050 5909678</a:t>
            </a: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Kontinkankaan yksikkö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Ari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Jääskelä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ari.jaaskela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(at)osao.fi, p. 050 3599 157</a:t>
            </a: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Muhoksen yksikkö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Timo Mikkonen, 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timo.mikkonen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(at)osao.fi, p. 050 562 9120,</a:t>
            </a: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Pudasjärven yksikkö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Anna Kuosmanen,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anna.kuosmanen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(at)osao.fi, p. 050 598 8068</a:t>
            </a: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Taivalkosken yksikkö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Liisa Turvanen, 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liisa</a:t>
            </a:r>
            <a:r>
              <a:rPr lang="fi-FI" dirty="0" err="1">
                <a:solidFill>
                  <a:srgbClr val="000000"/>
                </a:solidFill>
                <a:latin typeface="Lato" panose="020F0502020204030203" pitchFamily="34" charset="0"/>
              </a:rPr>
              <a:t>.turvanen</a:t>
            </a:r>
            <a:r>
              <a:rPr lang="fi-FI" dirty="0">
                <a:solidFill>
                  <a:srgbClr val="000000"/>
                </a:solidFill>
                <a:latin typeface="Lato" panose="020F0502020204030203" pitchFamily="34" charset="0"/>
              </a:rPr>
              <a:t>(at)osao.fi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p. 040 542 4494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4C3189-A9F3-C074-6E58-BAB3E09B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F0773-3205-B5F0-B789-2DF32B3C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Sari Veijola, opintopäällikkö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120BBF-F3A8-E971-851D-F49B63B5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43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SA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A0"/>
      </a:accent1>
      <a:accent2>
        <a:srgbClr val="009CDE"/>
      </a:accent2>
      <a:accent3>
        <a:srgbClr val="50A683"/>
      </a:accent3>
      <a:accent4>
        <a:srgbClr val="86C8BC"/>
      </a:accent4>
      <a:accent5>
        <a:srgbClr val="C4003D"/>
      </a:accent5>
      <a:accent6>
        <a:srgbClr val="DE456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O_pp_pohja_sininen_2022" id="{BA99888D-7689-6942-B87F-8F255A6EB5A8}" vid="{6BEA9873-7260-834B-94D4-D524903340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D1FD0E026E78488FFFBC54B32C315B" ma:contentTypeVersion="17" ma:contentTypeDescription="Luo uusi asiakirja." ma:contentTypeScope="" ma:versionID="9b583a1a1d9296c38c33379ab96cdddb">
  <xsd:schema xmlns:xsd="http://www.w3.org/2001/XMLSchema" xmlns:xs="http://www.w3.org/2001/XMLSchema" xmlns:p="http://schemas.microsoft.com/office/2006/metadata/properties" xmlns:ns2="8b5ced8b-a610-43fa-92e3-21f1ec1c834c" xmlns:ns3="70429218-6806-4ee0-8454-88bf182a4580" targetNamespace="http://schemas.microsoft.com/office/2006/metadata/properties" ma:root="true" ma:fieldsID="3ae88876cec171445992e75b68b05c0c" ns2:_="" ns3:_="">
    <xsd:import namespace="8b5ced8b-a610-43fa-92e3-21f1ec1c834c"/>
    <xsd:import namespace="70429218-6806-4ee0-8454-88bf182a4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d8b-a610-43fa-92e3-21f1ec1c8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c22ac3b-5cec-4e20-9fad-8e91cb7e1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9218-6806-4ee0-8454-88bf182a4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a65e5a-2367-4d36-ba6f-6c676434ee54}" ma:internalName="TaxCatchAll" ma:showField="CatchAllData" ma:web="70429218-6806-4ee0-8454-88bf182a4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5ced8b-a610-43fa-92e3-21f1ec1c834c">
      <Terms xmlns="http://schemas.microsoft.com/office/infopath/2007/PartnerControls"/>
    </lcf76f155ced4ddcb4097134ff3c332f>
    <TaxCatchAll xmlns="70429218-6806-4ee0-8454-88bf182a4580" xsi:nil="true"/>
  </documentManagement>
</p:properties>
</file>

<file path=customXml/itemProps1.xml><?xml version="1.0" encoding="utf-8"?>
<ds:datastoreItem xmlns:ds="http://schemas.openxmlformats.org/officeDocument/2006/customXml" ds:itemID="{31DAF936-AB83-417E-927A-C57DA9E1CD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B0C8D-3507-436E-9881-C2A6A209C70F}">
  <ds:schemaRefs>
    <ds:schemaRef ds:uri="70429218-6806-4ee0-8454-88bf182a4580"/>
    <ds:schemaRef ds:uri="8b5ced8b-a610-43fa-92e3-21f1ec1c83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78FFF1-2FBF-4F66-A1B7-93197EB8BE4B}">
  <ds:schemaRefs>
    <ds:schemaRef ds:uri="063b98ca-4c8a-456a-88d0-9cde7f9a7268"/>
    <ds:schemaRef ds:uri="70429218-6806-4ee0-8454-88bf182a4580"/>
    <ds:schemaRef ds:uri="8700f9d9-22b9-4861-acfe-6bbef2c49849"/>
    <ds:schemaRef ds:uri="8b5ced8b-a610-43fa-92e3-21f1ec1c83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OSAO Powerpoint-sinivalkopohja</Template>
  <TotalTime>353</TotalTime>
  <Words>508</Words>
  <Application>Microsoft Office PowerPoint</Application>
  <PresentationFormat>Mukautettu</PresentationFormat>
  <Paragraphs>84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Lato</vt:lpstr>
      <vt:lpstr>Open Sans</vt:lpstr>
      <vt:lpstr>Office-teema</vt:lpstr>
      <vt:lpstr>PowerPoint-esitys</vt:lpstr>
      <vt:lpstr>TUVA OSAOssa</vt:lpstr>
      <vt:lpstr>TUVA OSAOssa</vt:lpstr>
      <vt:lpstr>Tutkintokoulutukseen valmentavan koulutuksen muodostuminen</vt:lpstr>
      <vt:lpstr>TUVA-koulutuksen aikana opiskelijat </vt:lpstr>
      <vt:lpstr>PowerPoint-esitys</vt:lpstr>
      <vt:lpstr>Tutustumisviikot (viikot 4,8,17,44 ja 48)</vt:lpstr>
      <vt:lpstr>Tutustumisviikot (viikot 4,8,17,44 ja 48)</vt:lpstr>
      <vt:lpstr> Lisätietoja</vt:lpstr>
      <vt:lpstr>TUVA -  Ponnahduslauta toisen asteen opintoihin    Tervetuloa OSAOlle! 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Veijola</dc:creator>
  <cp:lastModifiedBy>Heli Laitila</cp:lastModifiedBy>
  <cp:revision>3</cp:revision>
  <cp:lastPrinted>2024-02-12T15:45:21Z</cp:lastPrinted>
  <dcterms:created xsi:type="dcterms:W3CDTF">2023-02-13T11:26:08Z</dcterms:created>
  <dcterms:modified xsi:type="dcterms:W3CDTF">2024-02-13T11:08:07Z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0x010100F6D1FD0E026E78488FFFBC54B32C315B</vt:lpwstr>
  </property>
</Properties>
</file>