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57" r:id="rId5"/>
    <p:sldId id="283" r:id="rId6"/>
    <p:sldId id="260" r:id="rId7"/>
    <p:sldId id="263" r:id="rId8"/>
    <p:sldId id="306" r:id="rId9"/>
    <p:sldId id="277" r:id="rId10"/>
    <p:sldId id="282" r:id="rId11"/>
    <p:sldId id="288" r:id="rId12"/>
    <p:sldId id="307" r:id="rId13"/>
    <p:sldId id="308" r:id="rId14"/>
    <p:sldId id="295" r:id="rId15"/>
    <p:sldId id="304" r:id="rId16"/>
    <p:sldId id="271" r:id="rId17"/>
    <p:sldId id="301" r:id="rId18"/>
    <p:sldId id="296" r:id="rId19"/>
    <p:sldId id="305" r:id="rId20"/>
    <p:sldId id="287" r:id="rId21"/>
    <p:sldId id="290" r:id="rId22"/>
    <p:sldId id="291" r:id="rId23"/>
    <p:sldId id="292" r:id="rId24"/>
    <p:sldId id="293" r:id="rId25"/>
    <p:sldId id="294" r:id="rId26"/>
    <p:sldId id="300" r:id="rId27"/>
    <p:sldId id="299" r:id="rId28"/>
    <p:sldId id="303" r:id="rId29"/>
  </p:sldIdLst>
  <p:sldSz cx="24387175" cy="13716000"/>
  <p:notesSz cx="6858000" cy="9144000"/>
  <p:defaultTextStyle>
    <a:defPPr>
      <a:defRPr lang="fi-FI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ta Jylhä" initials="MJ" lastIdx="1" clrIdx="0">
    <p:extLst>
      <p:ext uri="{19B8F6BF-5375-455C-9EA6-DF929625EA0E}">
        <p15:presenceInfo xmlns:p15="http://schemas.microsoft.com/office/powerpoint/2012/main" userId="S::maritajy@osao.fi::59528f71-9351-4a97-8115-67786336e7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30"/>
    <p:restoredTop sz="94663"/>
  </p:normalViewPr>
  <p:slideViewPr>
    <p:cSldViewPr snapToGrid="0" snapToObjects="1" showGuides="1">
      <p:cViewPr varScale="1">
        <p:scale>
          <a:sx n="66" d="100"/>
          <a:sy n="66" d="100"/>
        </p:scale>
        <p:origin x="240" y="720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785E5-ECF0-2544-B741-453B163B9386}" type="datetimeFigureOut">
              <a:t>23.1.2025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B906C-89DF-F845-A960-149C5755FE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10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96DDA8-7785-D042-BFA5-3FB568C41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975" y="5486400"/>
            <a:ext cx="10574949" cy="28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ostus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7175" cy="9173496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471" y="9291484"/>
            <a:ext cx="9620645" cy="3628103"/>
          </a:xfrm>
        </p:spPr>
        <p:txBody>
          <a:bodyPr anchor="ctr" anchorCtr="0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5703" y="3775587"/>
            <a:ext cx="7585368" cy="678425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2286000" indent="-457200">
              <a:buClr>
                <a:schemeClr val="bg1"/>
              </a:buClr>
              <a:buFont typeface="Helvetica" pitchFamily="2" charset="0"/>
              <a:buChar char="⁃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428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ostus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7175" cy="13716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7616" y="12712701"/>
            <a:ext cx="7627021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1974" y="2890683"/>
            <a:ext cx="9497961" cy="2142513"/>
          </a:xfrm>
        </p:spPr>
        <p:txBody>
          <a:bodyPr anchor="b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B18A99-1170-1141-BF5B-131D5A1FD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22375" y="5516563"/>
            <a:ext cx="9528175" cy="5249862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076493-6B13-4948-9CFA-F351A3337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3" y="12743752"/>
            <a:ext cx="1971381" cy="5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FCA-024B-2C40-A457-B335FD36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229" y="4677149"/>
            <a:ext cx="9921841" cy="3391823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D0ADE2-7D5A-194C-828B-EE6822B3BB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32592" y="8465095"/>
            <a:ext cx="7575550" cy="2237541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 sz="3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AEA08-C34D-E84A-9AAC-59414BF0C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991" y="6555223"/>
            <a:ext cx="4649266" cy="1234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208FE1-0A52-6C41-AA9F-F385D14CE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73731" y="11029951"/>
            <a:ext cx="203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6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siv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FCA-024B-2C40-A457-B335FD36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3362632"/>
            <a:ext cx="18290381" cy="3391823"/>
          </a:xfrm>
        </p:spPr>
        <p:txBody>
          <a:bodyPr anchor="b">
            <a:noAutofit/>
          </a:bodyPr>
          <a:lstStyle>
            <a:lvl1pPr algn="ctr">
              <a:defRPr sz="92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3EAED-FCF0-B749-8FD3-D1DD8BF62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174580"/>
            <a:ext cx="18290381" cy="789550"/>
          </a:xfrm>
        </p:spPr>
        <p:txBody>
          <a:bodyPr>
            <a:noAutofit/>
          </a:bodyPr>
          <a:lstStyle>
            <a:lvl1pPr marL="0" indent="0" algn="ctr">
              <a:buNone/>
              <a:defRPr sz="42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488F-7C9E-0946-B71D-033C9ED1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17.6.2019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8BF39C-B7A4-344F-9D22-0EFA1E16F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91" y="12769606"/>
            <a:ext cx="1904466" cy="5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2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FCA-024B-2C40-A457-B335FD36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4100051"/>
            <a:ext cx="18290381" cy="3982065"/>
          </a:xfrm>
          <a:solidFill>
            <a:schemeClr val="accent1"/>
          </a:solidFill>
        </p:spPr>
        <p:txBody>
          <a:bodyPr anchor="ctr" anchorCtr="0">
            <a:noAutofit/>
          </a:bodyPr>
          <a:lstStyle>
            <a:lvl1pPr algn="ctr">
              <a:defRPr sz="92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488F-7C9E-0946-B71D-033C9ED1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66A5C-B91B-5A45-94D5-B1E73EC1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8291" y="12669205"/>
            <a:ext cx="8039976" cy="82631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FA1B58-97D0-D64A-8705-3C2ED4FF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96953" y="12742198"/>
            <a:ext cx="969010" cy="730250"/>
          </a:xfrm>
        </p:spPr>
        <p:txBody>
          <a:bodyPr lIns="0" tIns="0" rIns="0" b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363889-7356-9F40-9FBE-E51D1BCEF130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98D1F-7F56-2049-967C-07AF9C6CC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91" y="12769606"/>
            <a:ext cx="1904466" cy="5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FCA-024B-2C40-A457-B335FD36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4100051"/>
            <a:ext cx="18290381" cy="3982065"/>
          </a:xfrm>
        </p:spPr>
        <p:txBody>
          <a:bodyPr anchor="ctr" anchorCtr="0">
            <a:noAutofit/>
          </a:bodyPr>
          <a:lstStyle>
            <a:lvl1pPr algn="ctr">
              <a:defRPr sz="92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488F-7C9E-0946-B71D-033C9ED1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66A5C-B91B-5A45-94D5-B1E73EC1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7613" y="12669473"/>
            <a:ext cx="8039976" cy="826318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FA1B58-97D0-D64A-8705-3C2ED4FF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47057" y="12742198"/>
            <a:ext cx="918905" cy="730250"/>
          </a:xfrm>
        </p:spPr>
        <p:txBody>
          <a:bodyPr lIns="0" tIns="0" rIns="0" bIns="10800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363889-7356-9F40-9FBE-E51D1BCEF130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7F347-CFD1-2449-842A-AB59FA899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3" y="12743752"/>
            <a:ext cx="1971381" cy="5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1002890"/>
            <a:ext cx="21033938" cy="2142513"/>
          </a:xfrm>
        </p:spPr>
        <p:txBody>
          <a:bodyPr anchor="b" anchorCtr="0">
            <a:noAutofit/>
          </a:bodyPr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619" y="3651250"/>
            <a:ext cx="21033938" cy="7970479"/>
          </a:xfrm>
        </p:spPr>
        <p:txBody>
          <a:bodyPr>
            <a:noAutofit/>
          </a:bodyPr>
          <a:lstStyle>
            <a:lvl3pPr marL="1620000" indent="-432000">
              <a:buClr>
                <a:schemeClr val="accent1"/>
              </a:buClr>
              <a:buFont typeface="Helvetica" pitchFamily="2" charset="0"/>
              <a:buChar char="⁃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7612" y="12712701"/>
            <a:ext cx="7627021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A10367-65D5-534C-99ED-A5111E095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3" y="12743752"/>
            <a:ext cx="1971381" cy="5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1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9075" y="973394"/>
            <a:ext cx="11468100" cy="1064833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1002890"/>
            <a:ext cx="9738633" cy="2142513"/>
          </a:xfrm>
        </p:spPr>
        <p:txBody>
          <a:bodyPr anchor="b" anchorCtr="0">
            <a:noAutofit/>
          </a:bodyPr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619" y="3651250"/>
            <a:ext cx="9768129" cy="7970479"/>
          </a:xfrm>
        </p:spPr>
        <p:txBody>
          <a:bodyPr>
            <a:noAutofit/>
          </a:bodyPr>
          <a:lstStyle>
            <a:lvl3pPr marL="1620000" indent="-432000">
              <a:buClr>
                <a:schemeClr val="accent1"/>
              </a:buClr>
              <a:buFont typeface="Helvetica" pitchFamily="2" charset="0"/>
              <a:buChar char="⁃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7611" y="12712701"/>
            <a:ext cx="7627021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801292-990E-C840-8422-6B2937B65A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3" y="12743752"/>
            <a:ext cx="1971381" cy="5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0413" y="973394"/>
            <a:ext cx="7200000" cy="1064833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1002890"/>
            <a:ext cx="7290399" cy="2142513"/>
          </a:xfrm>
        </p:spPr>
        <p:txBody>
          <a:bodyPr anchor="b" anchorCtr="0">
            <a:noAutofit/>
          </a:bodyPr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619" y="3651250"/>
            <a:ext cx="7290399" cy="7970479"/>
          </a:xfrm>
        </p:spPr>
        <p:txBody>
          <a:bodyPr>
            <a:noAutofit/>
          </a:bodyPr>
          <a:lstStyle>
            <a:lvl3pPr marL="1620000" indent="-432000">
              <a:buClr>
                <a:schemeClr val="accent1"/>
              </a:buClr>
              <a:buFont typeface="Helvetica" pitchFamily="2" charset="0"/>
              <a:buChar char="⁃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7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8178" y="12712701"/>
            <a:ext cx="7610693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A03A9ED-4BFC-0D4B-8050-EEF5FE63D0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187175" y="973394"/>
            <a:ext cx="7200000" cy="1064833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2CDA22-C5C4-A445-8D1A-3D4130F04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3" y="12743752"/>
            <a:ext cx="1971381" cy="5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3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1002890"/>
            <a:ext cx="21033938" cy="2142513"/>
          </a:xfrm>
        </p:spPr>
        <p:txBody>
          <a:bodyPr anchor="b" anchorCtr="0">
            <a:noAutofit/>
          </a:bodyPr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7613" y="12712701"/>
            <a:ext cx="7627021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E4B416-5B76-F346-80BA-405DDF0D3E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02038"/>
            <a:ext cx="8095129" cy="806399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1821187-D839-0F40-8D89-4B000BB590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3686" y="3602038"/>
            <a:ext cx="8016038" cy="806348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CA6E44A-E013-6F42-81CA-6164CF9564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268281" y="3602038"/>
            <a:ext cx="8118894" cy="806348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20E448-5E1B-354E-8957-DC89BCDAC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3" y="12743752"/>
            <a:ext cx="1971381" cy="5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ostu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24387175" cy="1052945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57614" y="12712701"/>
            <a:ext cx="7627021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2684" y="4156364"/>
            <a:ext cx="7290399" cy="7229391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2286000" indent="-457200">
              <a:buClr>
                <a:schemeClr val="bg1"/>
              </a:buClr>
              <a:buFont typeface="Helvetica" pitchFamily="2" charset="0"/>
              <a:buChar char="⁃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028DF8-823F-734E-9D3F-5A0E5C7CF0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3" y="12743752"/>
            <a:ext cx="1971381" cy="5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76C46-D35E-3148-AEA0-053AFB00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7DA34-3400-0842-BA3D-F18923005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E4E30-5F9D-A441-A305-2D4A6CEB4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i-FI"/>
              <a:t>17.6.2019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08BDA-A3F4-CB41-9DF7-DD5ECBC76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2291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i-FI"/>
              <a:t>OSAO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AFE12-169E-F84D-8DAB-B5BC2559A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66035" y="12712701"/>
            <a:ext cx="89992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C1363889-7356-9F40-9FBE-E51D1BCEF13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064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4" r:id="rId4"/>
    <p:sldLayoutId id="2147483650" r:id="rId5"/>
    <p:sldLayoutId id="2147483665" r:id="rId6"/>
    <p:sldLayoutId id="2147483666" r:id="rId7"/>
    <p:sldLayoutId id="2147483672" r:id="rId8"/>
    <p:sldLayoutId id="2147483667" r:id="rId9"/>
    <p:sldLayoutId id="2147483668" r:id="rId10"/>
    <p:sldLayoutId id="2147483671" r:id="rId11"/>
    <p:sldLayoutId id="2147483673" r:id="rId12"/>
  </p:sldLayoutIdLst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ts val="5000"/>
        </a:lnSpc>
        <a:spcBef>
          <a:spcPts val="1400"/>
        </a:spcBef>
        <a:spcAft>
          <a:spcPts val="1200"/>
        </a:spcAft>
        <a:buFontTx/>
        <a:buNone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00000" indent="-432000" algn="l" defTabSz="1828800" rtl="0" eaLnBrk="1" latinLnBrk="0" hangingPunct="1">
        <a:lnSpc>
          <a:spcPts val="5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000" indent="-432000" algn="l" defTabSz="1828800" rtl="0" eaLnBrk="1" latinLnBrk="0" hangingPunct="1">
        <a:lnSpc>
          <a:spcPts val="5000"/>
        </a:lnSpc>
        <a:spcBef>
          <a:spcPts val="1000"/>
        </a:spcBef>
        <a:buClr>
          <a:schemeClr val="accent1"/>
        </a:buClr>
        <a:buFont typeface="Helvetica" pitchFamily="2" charset="0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ts val="55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ts val="55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156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6C17E19F-99D6-ED9E-9658-51A1DBA9AB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81" t="6932" r="195" b="30961"/>
          <a:stretch/>
        </p:blipFill>
        <p:spPr>
          <a:xfrm>
            <a:off x="12915711" y="973394"/>
            <a:ext cx="11436368" cy="10680872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CDEDC317-3147-EF5E-CD14-3F252877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971140"/>
            <a:ext cx="9770387" cy="3396638"/>
          </a:xfrm>
        </p:spPr>
        <p:txBody>
          <a:bodyPr/>
          <a:lstStyle/>
          <a:p>
            <a:r>
              <a:rPr lang="en-US" dirty="0">
                <a:cs typeface="Arial"/>
              </a:rPr>
              <a:t>Preparatory Education for Vocational Training TUVA</a:t>
            </a:r>
            <a:endParaRPr lang="fi-FI" b="0" dirty="0">
              <a:cs typeface="Arial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8ABB962-7A8D-70F9-01FB-B87ED31DA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619" y="4841875"/>
            <a:ext cx="9768129" cy="67798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cs typeface="Arial"/>
              </a:rPr>
              <a:t>Immigrant students can complete a short period of pre-vocational preparatory education. </a:t>
            </a:r>
          </a:p>
          <a:p>
            <a:r>
              <a:rPr lang="en-US" dirty="0">
                <a:cs typeface="Arial"/>
              </a:rPr>
              <a:t>The </a:t>
            </a:r>
            <a:r>
              <a:rPr lang="en-US" dirty="0" err="1">
                <a:cs typeface="Arial"/>
              </a:rPr>
              <a:t>programme</a:t>
            </a:r>
            <a:r>
              <a:rPr lang="en-US" dirty="0">
                <a:cs typeface="Arial"/>
              </a:rPr>
              <a:t> helps to improve Finnish language skills and other abilities needed for studying.</a:t>
            </a:r>
          </a:p>
          <a:p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students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improve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basic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 </a:t>
            </a:r>
            <a:r>
              <a:rPr lang="fi-FI" dirty="0" err="1"/>
              <a:t>grades</a:t>
            </a:r>
            <a:r>
              <a:rPr lang="fi-FI" dirty="0"/>
              <a:t>, </a:t>
            </a:r>
            <a:r>
              <a:rPr lang="fi-FI" dirty="0" err="1"/>
              <a:t>consider</a:t>
            </a:r>
            <a:r>
              <a:rPr lang="fi-FI" dirty="0"/>
              <a:t> a </a:t>
            </a:r>
            <a:r>
              <a:rPr lang="fi-FI" dirty="0" err="1"/>
              <a:t>suitable</a:t>
            </a:r>
            <a:r>
              <a:rPr lang="fi-FI" dirty="0"/>
              <a:t> </a:t>
            </a:r>
            <a:r>
              <a:rPr lang="fi-FI" dirty="0" err="1"/>
              <a:t>profession</a:t>
            </a:r>
            <a:r>
              <a:rPr lang="fi-FI" dirty="0"/>
              <a:t>, and </a:t>
            </a:r>
            <a:r>
              <a:rPr lang="fi-FI" dirty="0" err="1"/>
              <a:t>strengthen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skills</a:t>
            </a:r>
            <a:r>
              <a:rPr lang="fi-FI" dirty="0"/>
              <a:t>.</a:t>
            </a:r>
            <a:r>
              <a:rPr lang="en-US" dirty="0">
                <a:cs typeface="Arial"/>
              </a:rPr>
              <a:t> </a:t>
            </a:r>
            <a:endParaRPr lang="fi-FI" dirty="0">
              <a:cs typeface="Arial"/>
            </a:endParaRPr>
          </a:p>
          <a:p>
            <a:endParaRPr lang="fi-FI" dirty="0">
              <a:cs typeface="Arial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8B896C-8CEB-A2DF-7E1D-945CC9A98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CE36788-9386-B117-F2FB-FC95711F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3405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IB </a:t>
            </a:r>
            <a:r>
              <a:rPr lang="fi-FI" dirty="0" err="1"/>
              <a:t>Career</a:t>
            </a:r>
            <a:r>
              <a:rPr lang="fi-FI" dirty="0"/>
              <a:t>-</a:t>
            </a:r>
            <a:br>
              <a:rPr lang="fi-FI" dirty="0"/>
            </a:br>
            <a:r>
              <a:rPr lang="fi-FI" dirty="0" err="1"/>
              <a:t>related</a:t>
            </a:r>
            <a:r>
              <a:rPr lang="fi-FI" dirty="0"/>
              <a:t> </a:t>
            </a:r>
            <a:r>
              <a:rPr lang="fi-FI" dirty="0" err="1"/>
              <a:t>Programme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OSAO is an authorized IB World School, Career-related </a:t>
            </a:r>
            <a:r>
              <a:rPr lang="en-US" dirty="0" err="1"/>
              <a:t>Programme</a:t>
            </a:r>
            <a:r>
              <a:rPr lang="en-US" dirty="0"/>
              <a:t> (CP). </a:t>
            </a:r>
          </a:p>
          <a:p>
            <a:r>
              <a:rPr lang="en-US" dirty="0"/>
              <a:t>OSAO is offering a study </a:t>
            </a:r>
            <a:r>
              <a:rPr lang="en-US" dirty="0" err="1"/>
              <a:t>programme</a:t>
            </a:r>
            <a:r>
              <a:rPr lang="en-US" dirty="0"/>
              <a:t> in business delivered completely in English. </a:t>
            </a:r>
          </a:p>
          <a:p>
            <a:r>
              <a:rPr lang="en-US" dirty="0"/>
              <a:t>This program is for those who have completed basic education with a good command in the English language.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11</a:t>
            </a:fld>
            <a:endParaRPr lang="fi-FI"/>
          </a:p>
        </p:txBody>
      </p:sp>
      <p:pic>
        <p:nvPicPr>
          <p:cNvPr id="7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59340A25-564C-614B-80FD-5D3DD6DCC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619" y="9489622"/>
            <a:ext cx="5785538" cy="1426202"/>
          </a:xfrm>
          <a:prstGeom prst="rect">
            <a:avLst/>
          </a:prstGeom>
        </p:spPr>
      </p:pic>
      <p:pic>
        <p:nvPicPr>
          <p:cNvPr id="11" name="Kuvan paikkamerkki 10" descr="Kuva, joka sisältää kohteen kannettava, henkilö, sisä, tietokone&#10;&#10;Kuvaus luotu automaattisesti">
            <a:extLst>
              <a:ext uri="{FF2B5EF4-FFF2-40B4-BE49-F238E27FC236}">
                <a16:creationId xmlns:a16="http://schemas.microsoft.com/office/drawing/2014/main" id="{ECC98A99-EDD6-40C4-2A5D-687C41C7CB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5275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Tailored</a:t>
            </a:r>
            <a:r>
              <a:rPr lang="fi-FI" dirty="0"/>
              <a:t> </a:t>
            </a:r>
            <a:r>
              <a:rPr lang="fi-FI" dirty="0" err="1"/>
              <a:t>Visits</a:t>
            </a:r>
            <a:r>
              <a:rPr lang="fi-FI" dirty="0"/>
              <a:t> and Training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OSAO </a:t>
            </a:r>
            <a:r>
              <a:rPr lang="fi-FI" dirty="0" err="1"/>
              <a:t>Edu</a:t>
            </a:r>
            <a:r>
              <a:rPr lang="fi-FI" dirty="0"/>
              <a:t> Ltd</a:t>
            </a:r>
          </a:p>
        </p:txBody>
      </p:sp>
    </p:spTree>
    <p:extLst>
      <p:ext uri="{BB962C8B-B14F-4D97-AF65-F5344CB8AC3E}">
        <p14:creationId xmlns:p14="http://schemas.microsoft.com/office/powerpoint/2010/main" val="176655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 descr="Kuva, joka sisältää kohteen henkilö, sisä, sisäkatto&#10;&#10;Kuvaus luotu automaattisesti">
            <a:extLst>
              <a:ext uri="{FF2B5EF4-FFF2-40B4-BE49-F238E27FC236}">
                <a16:creationId xmlns:a16="http://schemas.microsoft.com/office/drawing/2014/main" id="{22A8F294-1A6E-E9C2-4A4F-17B937C126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4387175" cy="13716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1CBC1-5A9E-634A-BDAC-78C47D27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BA16B-479A-6A42-A4DB-51FAC77E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/>
              <a:t>13</a:t>
            </a:fld>
            <a:endParaRPr lang="fi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1DD436-2FDD-0544-8A98-CA6DFBBA7429}"/>
              </a:ext>
            </a:extLst>
          </p:cNvPr>
          <p:cNvSpPr/>
          <p:nvPr/>
        </p:nvSpPr>
        <p:spPr>
          <a:xfrm>
            <a:off x="12919586" y="2192320"/>
            <a:ext cx="11467588" cy="9763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6A3A56-B321-534A-A4B1-FB1CE300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8121" y="2840827"/>
            <a:ext cx="10268819" cy="2151271"/>
          </a:xfrm>
        </p:spPr>
        <p:txBody>
          <a:bodyPr/>
          <a:lstStyle/>
          <a:p>
            <a:r>
              <a:rPr lang="fi-FI" dirty="0">
                <a:ea typeface="+mj-lt"/>
                <a:cs typeface="+mj-lt"/>
              </a:rPr>
              <a:t>Global </a:t>
            </a:r>
            <a:r>
              <a:rPr lang="fi-FI" dirty="0" err="1">
                <a:ea typeface="+mj-lt"/>
                <a:cs typeface="+mj-lt"/>
              </a:rPr>
              <a:t>Education</a:t>
            </a:r>
            <a:r>
              <a:rPr lang="fi-FI" dirty="0">
                <a:ea typeface="+mj-lt"/>
                <a:cs typeface="+mj-lt"/>
              </a:rPr>
              <a:t> Services</a:t>
            </a:r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BBB70E-7245-3244-B218-F1B2EF95CE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1706" y="5661461"/>
            <a:ext cx="9528175" cy="5249862"/>
          </a:xfrm>
        </p:spPr>
        <p:txBody>
          <a:bodyPr/>
          <a:lstStyle/>
          <a:p>
            <a:r>
              <a:rPr lang="en-US" dirty="0"/>
              <a:t>Let us be your partner in education.</a:t>
            </a:r>
          </a:p>
          <a:p>
            <a:r>
              <a:rPr lang="en-US" dirty="0"/>
              <a:t>We arrange education services and visits together with our wide network to all who are interested in Finnish vocational education. </a:t>
            </a:r>
          </a:p>
          <a:p>
            <a:r>
              <a:rPr lang="en-US" dirty="0"/>
              <a:t>We provide education and training both in </a:t>
            </a:r>
            <a:br>
              <a:rPr lang="en-US" dirty="0"/>
            </a:br>
            <a:r>
              <a:rPr lang="en-US" dirty="0"/>
              <a:t>Finland and abroad. </a:t>
            </a:r>
            <a:endParaRPr lang="fi-F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955882-E7EA-6843-973C-822F689480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91" y="12829931"/>
            <a:ext cx="1904466" cy="3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65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661870" y="2852955"/>
            <a:ext cx="9738633" cy="2142513"/>
          </a:xfrm>
        </p:spPr>
        <p:txBody>
          <a:bodyPr/>
          <a:lstStyle/>
          <a:p>
            <a:r>
              <a:rPr lang="en-US" dirty="0"/>
              <a:t>Tailored Visits and Training in Various Fields</a:t>
            </a:r>
            <a:br>
              <a:rPr lang="en-US" dirty="0"/>
            </a:b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1647121" y="4868845"/>
            <a:ext cx="9768129" cy="797047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• Humanities and Arts</a:t>
            </a:r>
          </a:p>
          <a:p>
            <a:r>
              <a:rPr lang="en-US" dirty="0"/>
              <a:t>• Business and Administration </a:t>
            </a:r>
            <a:endParaRPr lang="en-US" dirty="0">
              <a:cs typeface="Arial"/>
            </a:endParaRPr>
          </a:p>
          <a:p>
            <a:r>
              <a:rPr lang="en-US" dirty="0"/>
              <a:t>• Health and Welfare</a:t>
            </a:r>
            <a:endParaRPr lang="en-US" dirty="0">
              <a:cs typeface="Arial"/>
            </a:endParaRPr>
          </a:p>
          <a:p>
            <a:r>
              <a:rPr lang="en-US" dirty="0"/>
              <a:t>• Technology</a:t>
            </a:r>
            <a:endParaRPr lang="en-US" dirty="0">
              <a:cs typeface="Arial" panose="020B0604020202020204"/>
            </a:endParaRPr>
          </a:p>
          <a:p>
            <a:r>
              <a:rPr lang="en-US" dirty="0"/>
              <a:t>• Service Industries</a:t>
            </a:r>
          </a:p>
          <a:p>
            <a:r>
              <a:rPr lang="fi-FI" dirty="0"/>
              <a:t>• </a:t>
            </a:r>
            <a:r>
              <a:rPr lang="fi-FI" dirty="0" err="1"/>
              <a:t>Information</a:t>
            </a:r>
            <a:r>
              <a:rPr lang="fi-FI" dirty="0"/>
              <a:t> and </a:t>
            </a:r>
            <a:r>
              <a:rPr lang="fi-FI" dirty="0" err="1"/>
              <a:t>Communications</a:t>
            </a:r>
            <a:r>
              <a:rPr lang="fi-FI" dirty="0"/>
              <a:t> Technologies</a:t>
            </a:r>
            <a:br>
              <a:rPr lang="fi-FI" dirty="0"/>
            </a:br>
            <a:r>
              <a:rPr lang="fi-FI" dirty="0"/>
              <a:t>  (</a:t>
            </a:r>
            <a:r>
              <a:rPr lang="fi-FI" dirty="0" err="1"/>
              <a:t>ICTs</a:t>
            </a:r>
            <a:r>
              <a:rPr lang="fi-FI" dirty="0"/>
              <a:t>)</a:t>
            </a:r>
            <a:endParaRPr lang="en-US" dirty="0">
              <a:cs typeface="Arial" panose="020B0604020202020204"/>
            </a:endParaRPr>
          </a:p>
          <a:p>
            <a:endParaRPr lang="fi-FI" dirty="0">
              <a:cs typeface="Arial"/>
            </a:endParaRPr>
          </a:p>
          <a:p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14</a:t>
            </a:fld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143296" y="12333767"/>
            <a:ext cx="2791290" cy="1109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49" y="12585524"/>
            <a:ext cx="2436046" cy="492302"/>
          </a:xfrm>
          <a:prstGeom prst="rect">
            <a:avLst/>
          </a:prstGeom>
        </p:spPr>
      </p:pic>
      <p:pic>
        <p:nvPicPr>
          <p:cNvPr id="18" name="Kuvan paikkamerkki 17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0DCEF532-C5BE-B6D1-BEFF-1D2AABACE2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382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A woman in green padded green overalls walking on snow shoes in the snow. 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7175" y="878386"/>
            <a:ext cx="7200000" cy="10648335"/>
          </a:xfr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600200" y="1304032"/>
            <a:ext cx="7290399" cy="2142513"/>
          </a:xfrm>
        </p:spPr>
        <p:txBody>
          <a:bodyPr/>
          <a:lstStyle/>
          <a:p>
            <a:r>
              <a:rPr lang="fi-FI" dirty="0" err="1"/>
              <a:t>Visit</a:t>
            </a:r>
            <a:r>
              <a:rPr lang="fi-FI" dirty="0"/>
              <a:t> and </a:t>
            </a:r>
            <a:r>
              <a:rPr lang="fi-FI" dirty="0" err="1"/>
              <a:t>training</a:t>
            </a:r>
            <a:r>
              <a:rPr lang="fi-FI" dirty="0"/>
              <a:t> </a:t>
            </a:r>
            <a:r>
              <a:rPr lang="fi-FI" dirty="0" err="1"/>
              <a:t>packages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1676617" y="4618988"/>
            <a:ext cx="7290399" cy="7205155"/>
          </a:xfrm>
        </p:spPr>
        <p:txBody>
          <a:bodyPr/>
          <a:lstStyle/>
          <a:p>
            <a:r>
              <a:rPr lang="en-US" b="1" dirty="0"/>
              <a:t>Packages for professionals </a:t>
            </a:r>
            <a:br>
              <a:rPr lang="en-US" dirty="0"/>
            </a:br>
            <a:r>
              <a:rPr lang="en-US" dirty="0"/>
              <a:t>OSAO Edu provides training packages on behalf of OSAO in a wide range of fields.</a:t>
            </a:r>
          </a:p>
          <a:p>
            <a:r>
              <a:rPr lang="en-US" b="1" dirty="0"/>
              <a:t>Packages for students</a:t>
            </a:r>
            <a:br>
              <a:rPr lang="en-US" b="1" dirty="0"/>
            </a:br>
            <a:r>
              <a:rPr lang="en-US" dirty="0"/>
              <a:t>OSAO Edu provides the opportunity to study in OSAO with local students and experience the Finnish lifestyle.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15</a:t>
            </a:fld>
            <a:endParaRPr lang="fi-FI"/>
          </a:p>
        </p:txBody>
      </p:sp>
      <p:pic>
        <p:nvPicPr>
          <p:cNvPr id="9" name="Kuvan paikkamerkki 8" descr="A person rock climbing or climbing on trees in an adventure park. They are attached to security ropes and are wearing a red helmet and protective gloves. Their face is not visible.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9723119" y="1241856"/>
            <a:ext cx="7200000" cy="10170403"/>
          </a:xfrm>
        </p:spPr>
      </p:pic>
      <p:sp>
        <p:nvSpPr>
          <p:cNvPr id="11" name="Tekstiruutu 10"/>
          <p:cNvSpPr txBox="1"/>
          <p:nvPr/>
        </p:nvSpPr>
        <p:spPr>
          <a:xfrm>
            <a:off x="317500" y="12712701"/>
            <a:ext cx="2565400" cy="7302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1AD4579-0E25-4D40-8535-98F215812A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49" y="12585524"/>
            <a:ext cx="2436046" cy="4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3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 System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4724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aikki_on_mahdollista">
            <a:hlinkClick r:id="" action="ppaction://media"/>
            <a:extLst>
              <a:ext uri="{FF2B5EF4-FFF2-40B4-BE49-F238E27FC236}">
                <a16:creationId xmlns:a16="http://schemas.microsoft.com/office/drawing/2014/main" id="{057D237E-68C4-014B-AF5E-1CA562990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7175" cy="13717588"/>
          </a:xfrm>
          <a:prstGeom prst="rect">
            <a:avLst/>
          </a:prstGeom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pPr/>
              <a:t>17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7722" y="3984171"/>
            <a:ext cx="6089886" cy="5747658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7503823" y="5199361"/>
            <a:ext cx="5584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FINNISH EDUCATION SYSTEM </a:t>
            </a:r>
            <a:r>
              <a:rPr lang="en-US" dirty="0">
                <a:solidFill>
                  <a:schemeClr val="bg1"/>
                </a:solidFill>
              </a:rPr>
              <a:t>provides open pathways to higher and further education.</a:t>
            </a:r>
          </a:p>
          <a:p>
            <a:endParaRPr lang="fi-FI" dirty="0"/>
          </a:p>
        </p:txBody>
      </p:sp>
      <p:pic>
        <p:nvPicPr>
          <p:cNvPr id="2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DFF71E92-666E-4E57-9A56-5A8216FEAF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31" y="12738765"/>
            <a:ext cx="2025257" cy="526814"/>
          </a:xfrm>
          <a:prstGeom prst="rect">
            <a:avLst/>
          </a:prstGeom>
        </p:spPr>
      </p:pic>
      <p:pic>
        <p:nvPicPr>
          <p:cNvPr id="6" name="Kuva 5" descr="A photo illustrating the Finnish education system in its entity from early childhood education to doctoral degrees. ">
            <a:extLst>
              <a:ext uri="{FF2B5EF4-FFF2-40B4-BE49-F238E27FC236}">
                <a16:creationId xmlns:a16="http://schemas.microsoft.com/office/drawing/2014/main" id="{F8A8ACD7-04B8-BB4B-BE42-6FA2969B6B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928" y="523421"/>
            <a:ext cx="10295524" cy="1218268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4B7C376-963A-5A4D-9ED1-F0A91D2DD7C0}"/>
              </a:ext>
            </a:extLst>
          </p:cNvPr>
          <p:cNvSpPr txBox="1"/>
          <p:nvPr/>
        </p:nvSpPr>
        <p:spPr>
          <a:xfrm>
            <a:off x="13951256" y="13082632"/>
            <a:ext cx="6089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err="1">
                <a:solidFill>
                  <a:schemeClr val="bg1"/>
                </a:solidFill>
              </a:rPr>
              <a:t>Source</a:t>
            </a:r>
            <a:r>
              <a:rPr lang="fi-FI" sz="1000" dirty="0">
                <a:solidFill>
                  <a:schemeClr val="bg1"/>
                </a:solidFill>
              </a:rPr>
              <a:t>: </a:t>
            </a:r>
            <a:r>
              <a:rPr lang="fi-FI" sz="1000" dirty="0" err="1">
                <a:solidFill>
                  <a:schemeClr val="bg1"/>
                </a:solidFill>
              </a:rPr>
              <a:t>The</a:t>
            </a:r>
            <a:r>
              <a:rPr lang="fi-FI" sz="1000" dirty="0">
                <a:solidFill>
                  <a:schemeClr val="bg1"/>
                </a:solidFill>
              </a:rPr>
              <a:t> </a:t>
            </a:r>
            <a:r>
              <a:rPr lang="fi-FI" sz="1000" dirty="0" err="1">
                <a:solidFill>
                  <a:schemeClr val="bg1"/>
                </a:solidFill>
              </a:rPr>
              <a:t>Ministry</a:t>
            </a:r>
            <a:r>
              <a:rPr lang="fi-FI" sz="1000" dirty="0">
                <a:solidFill>
                  <a:schemeClr val="bg1"/>
                </a:solidFill>
              </a:rPr>
              <a:t> of </a:t>
            </a:r>
            <a:r>
              <a:rPr lang="fi-FI" sz="1000" dirty="0" err="1">
                <a:solidFill>
                  <a:schemeClr val="bg1"/>
                </a:solidFill>
              </a:rPr>
              <a:t>Education</a:t>
            </a:r>
            <a:r>
              <a:rPr lang="fi-FI" sz="1000" dirty="0">
                <a:solidFill>
                  <a:schemeClr val="bg1"/>
                </a:solidFill>
              </a:rPr>
              <a:t> and Culture</a:t>
            </a:r>
          </a:p>
        </p:txBody>
      </p:sp>
    </p:spTree>
    <p:extLst>
      <p:ext uri="{BB962C8B-B14F-4D97-AF65-F5344CB8AC3E}">
        <p14:creationId xmlns:p14="http://schemas.microsoft.com/office/powerpoint/2010/main" val="197109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Vocational education and training (VET) </a:t>
            </a:r>
            <a:br>
              <a:rPr lang="en-US" dirty="0"/>
            </a:br>
            <a:r>
              <a:rPr lang="en-US" dirty="0"/>
              <a:t>in Finland is competency-based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76618" y="3651250"/>
            <a:ext cx="9108015" cy="8369752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US" sz="3200" dirty="0"/>
              <a:t>In Finland, students who have completed basic education choose their upper secondary pathway, general or VET. </a:t>
            </a:r>
          </a:p>
          <a:p>
            <a:pPr>
              <a:lnSpc>
                <a:spcPts val="4500"/>
              </a:lnSpc>
            </a:pPr>
            <a:r>
              <a:rPr lang="en-US" sz="3200" dirty="0"/>
              <a:t>Both pathways are equal in value and provide access to further studies. </a:t>
            </a:r>
          </a:p>
          <a:p>
            <a:pPr>
              <a:lnSpc>
                <a:spcPts val="4500"/>
              </a:lnSpc>
            </a:pPr>
            <a:r>
              <a:rPr lang="en-US" sz="3200" dirty="0"/>
              <a:t>Around half of the students completing their basic education continue to VET.</a:t>
            </a:r>
          </a:p>
          <a:p>
            <a:pPr>
              <a:lnSpc>
                <a:spcPts val="4500"/>
              </a:lnSpc>
            </a:pPr>
            <a:r>
              <a:rPr lang="fi-FI" sz="3200" dirty="0"/>
              <a:t>In Finland, </a:t>
            </a:r>
            <a:r>
              <a:rPr lang="fi-FI" sz="3200" dirty="0" err="1"/>
              <a:t>each</a:t>
            </a:r>
            <a:r>
              <a:rPr lang="fi-FI" sz="3200" dirty="0"/>
              <a:t> </a:t>
            </a:r>
            <a:r>
              <a:rPr lang="fi-FI" sz="3200" dirty="0" err="1"/>
              <a:t>young</a:t>
            </a:r>
            <a:r>
              <a:rPr lang="fi-FI" sz="3200" dirty="0"/>
              <a:t> person </a:t>
            </a:r>
            <a:r>
              <a:rPr lang="fi-FI" sz="3200" dirty="0" err="1"/>
              <a:t>must</a:t>
            </a:r>
            <a:r>
              <a:rPr lang="fi-FI" sz="3200" dirty="0"/>
              <a:t> </a:t>
            </a:r>
            <a:r>
              <a:rPr lang="fi-FI" sz="3200" dirty="0" err="1"/>
              <a:t>apply</a:t>
            </a:r>
            <a:r>
              <a:rPr lang="fi-FI" sz="3200" dirty="0"/>
              <a:t> for </a:t>
            </a:r>
            <a:r>
              <a:rPr lang="fi-FI" sz="3200" dirty="0" err="1"/>
              <a:t>post-comprehensive</a:t>
            </a:r>
            <a:r>
              <a:rPr lang="fi-FI" sz="3200" dirty="0"/>
              <a:t> </a:t>
            </a:r>
            <a:r>
              <a:rPr lang="fi-FI" sz="3200" dirty="0" err="1"/>
              <a:t>school</a:t>
            </a:r>
            <a:r>
              <a:rPr lang="fi-FI" sz="3200" dirty="0"/>
              <a:t> </a:t>
            </a:r>
            <a:r>
              <a:rPr lang="fi-FI" sz="3200" dirty="0" err="1"/>
              <a:t>education</a:t>
            </a:r>
            <a:r>
              <a:rPr lang="fi-FI" sz="3200" dirty="0"/>
              <a:t>.</a:t>
            </a:r>
          </a:p>
          <a:p>
            <a:pPr>
              <a:lnSpc>
                <a:spcPts val="4500"/>
              </a:lnSpc>
            </a:pPr>
            <a:r>
              <a:rPr lang="fi-FI" sz="3200" dirty="0" err="1"/>
              <a:t>Compulsory</a:t>
            </a:r>
            <a:r>
              <a:rPr lang="fi-FI" sz="3200" dirty="0"/>
              <a:t> </a:t>
            </a:r>
            <a:r>
              <a:rPr lang="fi-FI" sz="3200" dirty="0" err="1"/>
              <a:t>education</a:t>
            </a:r>
            <a:r>
              <a:rPr lang="fi-FI" sz="3200" dirty="0"/>
              <a:t> </a:t>
            </a:r>
            <a:r>
              <a:rPr lang="fi-FI" sz="3200" dirty="0" err="1"/>
              <a:t>ends</a:t>
            </a:r>
            <a:r>
              <a:rPr lang="fi-FI" sz="3200" dirty="0"/>
              <a:t> </a:t>
            </a:r>
            <a:r>
              <a:rPr lang="fi-FI" sz="3200" dirty="0" err="1"/>
              <a:t>when</a:t>
            </a:r>
            <a:r>
              <a:rPr lang="fi-FI" sz="3200" dirty="0"/>
              <a:t> </a:t>
            </a:r>
            <a:r>
              <a:rPr lang="fi-FI" sz="3200" dirty="0" err="1"/>
              <a:t>the</a:t>
            </a:r>
            <a:r>
              <a:rPr lang="fi-FI" sz="3200" dirty="0"/>
              <a:t> person </a:t>
            </a:r>
            <a:r>
              <a:rPr lang="fi-FI" sz="3200" dirty="0" err="1"/>
              <a:t>reaches</a:t>
            </a:r>
            <a:r>
              <a:rPr lang="fi-FI" sz="3200" dirty="0"/>
              <a:t> </a:t>
            </a:r>
            <a:r>
              <a:rPr lang="fi-FI" sz="3200" dirty="0" err="1"/>
              <a:t>the</a:t>
            </a:r>
            <a:r>
              <a:rPr lang="fi-FI" sz="3200" dirty="0"/>
              <a:t> </a:t>
            </a:r>
            <a:r>
              <a:rPr lang="fi-FI" sz="3200" dirty="0" err="1"/>
              <a:t>age</a:t>
            </a:r>
            <a:r>
              <a:rPr lang="fi-FI" sz="3200" dirty="0"/>
              <a:t> of 18 </a:t>
            </a:r>
            <a:r>
              <a:rPr lang="fi-FI" sz="3200" dirty="0" err="1"/>
              <a:t>or</a:t>
            </a:r>
            <a:r>
              <a:rPr lang="fi-FI" sz="3200" dirty="0"/>
              <a:t> </a:t>
            </a:r>
            <a:r>
              <a:rPr lang="fi-FI" sz="3200" dirty="0" err="1"/>
              <a:t>when</a:t>
            </a:r>
            <a:r>
              <a:rPr lang="fi-FI" sz="3200" dirty="0"/>
              <a:t> </a:t>
            </a:r>
            <a:r>
              <a:rPr lang="fi-FI" sz="3200" dirty="0" err="1"/>
              <a:t>they</a:t>
            </a:r>
            <a:r>
              <a:rPr lang="fi-FI" sz="3200" dirty="0"/>
              <a:t> </a:t>
            </a:r>
            <a:r>
              <a:rPr lang="fi-FI" sz="3200" dirty="0" err="1"/>
              <a:t>complete</a:t>
            </a:r>
            <a:r>
              <a:rPr lang="fi-FI" sz="3200" dirty="0"/>
              <a:t> an </a:t>
            </a:r>
            <a:r>
              <a:rPr lang="fi-FI" sz="3200" dirty="0" err="1"/>
              <a:t>upper</a:t>
            </a:r>
            <a:r>
              <a:rPr lang="fi-FI" sz="3200" dirty="0"/>
              <a:t> </a:t>
            </a:r>
            <a:r>
              <a:rPr lang="fi-FI" sz="3200" dirty="0" err="1"/>
              <a:t>secondary</a:t>
            </a:r>
            <a:r>
              <a:rPr lang="fi-FI" sz="3200" dirty="0"/>
              <a:t> </a:t>
            </a:r>
            <a:r>
              <a:rPr lang="fi-FI" sz="3200" dirty="0" err="1"/>
              <a:t>qualification</a:t>
            </a:r>
            <a:r>
              <a:rPr lang="fi-FI" sz="3200" dirty="0"/>
              <a:t>.</a:t>
            </a:r>
          </a:p>
          <a:p>
            <a:pPr>
              <a:lnSpc>
                <a:spcPts val="4500"/>
              </a:lnSpc>
            </a:pPr>
            <a:endParaRPr lang="en-US" sz="3200" dirty="0"/>
          </a:p>
          <a:p>
            <a:pPr>
              <a:lnSpc>
                <a:spcPts val="4500"/>
              </a:lnSpc>
            </a:pPr>
            <a:endParaRPr lang="en-US" sz="32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18</a:t>
            </a:fld>
            <a:endParaRPr lang="fi-FI"/>
          </a:p>
        </p:txBody>
      </p:sp>
      <p:pic>
        <p:nvPicPr>
          <p:cNvPr id="8" name="Kuva 7" descr="Kuva, joka sisältää kohteen ulko, henkilö, puu, seisominen&#10;&#10;Kuvaus luotu automaattisesti">
            <a:extLst>
              <a:ext uri="{FF2B5EF4-FFF2-40B4-BE49-F238E27FC236}">
                <a16:creationId xmlns:a16="http://schemas.microsoft.com/office/drawing/2014/main" id="{38C5326E-9D87-55FE-FDDE-E41482D8E8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7533" y="3651249"/>
            <a:ext cx="12059642" cy="80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0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that make VET an attractive choice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24643" y="3651250"/>
            <a:ext cx="9261774" cy="7970479"/>
          </a:xfrm>
        </p:spPr>
        <p:txBody>
          <a:bodyPr vert="horz" lIns="0" tIns="0" rIns="0" bIns="0" rtlCol="0" anchor="t">
            <a:noAutofit/>
          </a:bodyPr>
          <a:lstStyle/>
          <a:p>
            <a:pPr marL="914400" indent="-457200">
              <a:buFont typeface="Arial"/>
              <a:buChar char="•"/>
            </a:pPr>
            <a:r>
              <a:rPr lang="en-US" dirty="0"/>
              <a:t>Qualified and competent teachers</a:t>
            </a:r>
            <a:endParaRPr lang="fi-FI">
              <a:cs typeface="Arial" panose="020B0604020202020204"/>
            </a:endParaRPr>
          </a:p>
          <a:p>
            <a:pPr marL="914400" indent="-457200">
              <a:buFont typeface="Arial"/>
              <a:buChar char="•"/>
            </a:pPr>
            <a:r>
              <a:rPr lang="en-US" dirty="0"/>
              <a:t>Flexible national qualifications requirements</a:t>
            </a:r>
            <a:endParaRPr lang="en-US" dirty="0">
              <a:cs typeface="Arial"/>
            </a:endParaRPr>
          </a:p>
          <a:p>
            <a:pPr marL="914400" indent="-457200">
              <a:buFont typeface="Arial"/>
              <a:buChar char="•"/>
            </a:pPr>
            <a:r>
              <a:rPr lang="en-US" dirty="0"/>
              <a:t>Strong employment prospects</a:t>
            </a:r>
            <a:endParaRPr lang="en-US" dirty="0">
              <a:cs typeface="Arial"/>
            </a:endParaRPr>
          </a:p>
          <a:p>
            <a:pPr marL="914400" indent="-457200">
              <a:buFont typeface="Arial"/>
              <a:buChar char="•"/>
            </a:pPr>
            <a:r>
              <a:rPr lang="en-US" dirty="0"/>
              <a:t>Eligibility for further studies </a:t>
            </a:r>
            <a:endParaRPr lang="en-US" dirty="0">
              <a:cs typeface="Arial"/>
            </a:endParaRPr>
          </a:p>
          <a:p>
            <a:pPr marL="914400" indent="-457200">
              <a:buFont typeface="Arial"/>
              <a:buChar char="•"/>
            </a:pPr>
            <a:r>
              <a:rPr lang="en-US" dirty="0"/>
              <a:t>Qualifications allow for employer-specific, regional and personal adaptations </a:t>
            </a:r>
            <a:endParaRPr lang="en-US" dirty="0">
              <a:cs typeface="Arial"/>
            </a:endParaRPr>
          </a:p>
          <a:p>
            <a:pPr marL="914400" indent="-457200">
              <a:buFont typeface="Arial"/>
              <a:buChar char="•"/>
            </a:pPr>
            <a:r>
              <a:rPr lang="en-US" dirty="0"/>
              <a:t>Developed and delivered in cooperation with  the working life</a:t>
            </a:r>
            <a:endParaRPr lang="fi-FI">
              <a:cs typeface="Arial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19</a:t>
            </a:fld>
            <a:endParaRPr lang="fi-FI"/>
          </a:p>
        </p:txBody>
      </p:sp>
      <p:pic>
        <p:nvPicPr>
          <p:cNvPr id="7" name="Kuva 6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15FFA297-E8D9-53CE-EED6-8B01B47C48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3736" y="3651250"/>
            <a:ext cx="12733439" cy="84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2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1706115" y="1886671"/>
            <a:ext cx="10457532" cy="2142513"/>
          </a:xfrm>
        </p:spPr>
        <p:txBody>
          <a:bodyPr/>
          <a:lstStyle/>
          <a:p>
            <a:r>
              <a:rPr lang="fi-FI" dirty="0" err="1"/>
              <a:t>Educational</a:t>
            </a:r>
            <a:r>
              <a:rPr lang="fi-FI" dirty="0"/>
              <a:t> </a:t>
            </a:r>
            <a:r>
              <a:rPr lang="fi-FI" dirty="0" err="1"/>
              <a:t>Consortium</a:t>
            </a:r>
            <a:r>
              <a:rPr lang="fi-FI" dirty="0"/>
              <a:t> OSAO (VET)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1706115" y="5107347"/>
            <a:ext cx="9768129" cy="7970479"/>
          </a:xfrm>
        </p:spPr>
        <p:txBody>
          <a:bodyPr/>
          <a:lstStyle/>
          <a:p>
            <a:r>
              <a:rPr lang="en-US" dirty="0"/>
              <a:t>Educational Consortium OSAO (VET) is a leading educational community of vocational experts in Finland, providing work life skills and continuous learning.</a:t>
            </a:r>
            <a:endParaRPr lang="fi-FI" dirty="0"/>
          </a:p>
          <a:p>
            <a:r>
              <a:rPr lang="en-US" dirty="0"/>
              <a:t>OSAO consists of:</a:t>
            </a:r>
          </a:p>
          <a:p>
            <a:pPr lvl="1"/>
            <a:r>
              <a:rPr lang="en-US" dirty="0"/>
              <a:t>8 education units</a:t>
            </a:r>
          </a:p>
          <a:p>
            <a:pPr lvl="1"/>
            <a:r>
              <a:rPr lang="en-US" dirty="0"/>
              <a:t>OSAO Edu Ltd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2</a:t>
            </a:fld>
            <a:endParaRPr lang="fi-FI"/>
          </a:p>
        </p:txBody>
      </p:sp>
      <p:pic>
        <p:nvPicPr>
          <p:cNvPr id="10" name="Kuvan paikkamerkki 9" descr="Kuva, joka sisältää kohteen henkilö, lattia, sisä, henkilöt&#10;&#10;Kuvaus luotu automaattisesti">
            <a:extLst>
              <a:ext uri="{FF2B5EF4-FFF2-40B4-BE49-F238E27FC236}">
                <a16:creationId xmlns:a16="http://schemas.microsoft.com/office/drawing/2014/main" id="{8E9E02BA-7235-BCE8-531F-61F80BDB21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19075" y="973394"/>
            <a:ext cx="11468100" cy="10648335"/>
          </a:xfrm>
        </p:spPr>
      </p:pic>
    </p:spTree>
    <p:extLst>
      <p:ext uri="{BB962C8B-B14F-4D97-AF65-F5344CB8AC3E}">
        <p14:creationId xmlns:p14="http://schemas.microsoft.com/office/powerpoint/2010/main" val="3322867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 – students and working life as clients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76619" y="3651250"/>
            <a:ext cx="8993166" cy="7970479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Increases and maintains the vocational skills of the population </a:t>
            </a:r>
            <a:endParaRPr lang="fi-FI" dirty="0"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dirty="0"/>
              <a:t>Develops commerce and industry and responds to its competency needs </a:t>
            </a:r>
            <a:endParaRPr lang="en-US" dirty="0">
              <a:cs typeface="Arial" panose="020B0604020202020204"/>
            </a:endParaRP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dirty="0"/>
              <a:t>Supports lifelong learning and students’ development </a:t>
            </a:r>
            <a:endParaRPr lang="en-US">
              <a:cs typeface="Arial" panose="020B0604020202020204"/>
            </a:endParaRP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dirty="0"/>
              <a:t>Provides students with knowledge and skills necessary in further studies </a:t>
            </a:r>
            <a:endParaRPr lang="en-US">
              <a:cs typeface="Arial" panose="020B0604020202020204"/>
            </a:endParaRP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dirty="0"/>
              <a:t>Promotes employment</a:t>
            </a:r>
            <a:endParaRPr lang="en-US">
              <a:cs typeface="Arial" panose="020B0604020202020204"/>
            </a:endParaRP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endParaRPr lang="fi-FI" dirty="0">
              <a:cs typeface="Arial" panose="020B0604020202020204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20</a:t>
            </a:fld>
            <a:endParaRPr lang="fi-FI"/>
          </a:p>
        </p:txBody>
      </p:sp>
      <p:pic>
        <p:nvPicPr>
          <p:cNvPr id="7" name="Kuva 6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011AC48A-1986-FC0F-D7B1-397F694026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8290" y="3651250"/>
            <a:ext cx="12538886" cy="836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84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 covers all sectors of working life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The three biggest sectors are:</a:t>
            </a:r>
          </a:p>
          <a:p>
            <a:pPr marL="1356995" lvl="1" indent="-457200"/>
            <a:r>
              <a:rPr lang="en-US" dirty="0"/>
              <a:t>Engineering, Manufacturing and Construction</a:t>
            </a:r>
            <a:endParaRPr lang="en-US" dirty="0">
              <a:cs typeface="Arial"/>
            </a:endParaRPr>
          </a:p>
          <a:p>
            <a:pPr marL="1356995" lvl="1" indent="-457200"/>
            <a:r>
              <a:rPr lang="en-US" dirty="0"/>
              <a:t>Business and Administration</a:t>
            </a:r>
            <a:endParaRPr lang="en-US" dirty="0">
              <a:cs typeface="Arial"/>
            </a:endParaRPr>
          </a:p>
          <a:p>
            <a:pPr marL="1356995" lvl="1" indent="-457200">
              <a:buClr>
                <a:srgbClr val="0033A0"/>
              </a:buClr>
            </a:pPr>
            <a:r>
              <a:rPr lang="en-US" dirty="0">
                <a:ea typeface="+mn-lt"/>
                <a:cs typeface="+mn-lt"/>
              </a:rPr>
              <a:t>Health and Welfare</a:t>
            </a:r>
            <a:endParaRPr lang="en-US" dirty="0"/>
          </a:p>
          <a:p>
            <a:pPr marL="1356995" lvl="1" indent="-457200"/>
            <a:endParaRPr lang="en-US" dirty="0">
              <a:cs typeface="Arial"/>
            </a:endParaRP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21</a:t>
            </a:fld>
            <a:endParaRPr lang="fi-FI"/>
          </a:p>
        </p:txBody>
      </p:sp>
      <p:pic>
        <p:nvPicPr>
          <p:cNvPr id="8" name="Kuva 7" descr="Kuva, joka sisältää kohteen henkilö, istuminen, pöytä, sisä&#10;&#10;Kuvaus luotu automaattisesti">
            <a:extLst>
              <a:ext uri="{FF2B5EF4-FFF2-40B4-BE49-F238E27FC236}">
                <a16:creationId xmlns:a16="http://schemas.microsoft.com/office/drawing/2014/main" id="{AC7FAD25-B8EB-7143-CB4F-1D90B03A83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3243" y="3763255"/>
            <a:ext cx="12543932" cy="83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05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is free for EU and EEA citizens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76619" y="3651250"/>
            <a:ext cx="12486853" cy="7970479"/>
          </a:xfrm>
        </p:spPr>
        <p:txBody>
          <a:bodyPr/>
          <a:lstStyle/>
          <a:p>
            <a:r>
              <a:rPr lang="en-US" dirty="0"/>
              <a:t>National and local government are responsible for financing VET as part of the state budget.</a:t>
            </a:r>
          </a:p>
          <a:p>
            <a:r>
              <a:rPr lang="en-US" dirty="0"/>
              <a:t>Also VET </a:t>
            </a:r>
            <a:r>
              <a:rPr lang="en-US" dirty="0" err="1"/>
              <a:t>organised</a:t>
            </a:r>
            <a:r>
              <a:rPr lang="en-US" dirty="0"/>
              <a:t> at workplaces is publicly funded. </a:t>
            </a:r>
          </a:p>
          <a:p>
            <a:r>
              <a:rPr lang="en-US" dirty="0"/>
              <a:t>Students are entitled to a free meal and school transport subsidies. </a:t>
            </a:r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22</a:t>
            </a:fld>
            <a:endParaRPr lang="fi-FI"/>
          </a:p>
        </p:txBody>
      </p:sp>
      <p:pic>
        <p:nvPicPr>
          <p:cNvPr id="6" name="Kuva 5" descr="Seven young people posing for the camera. ">
            <a:extLst>
              <a:ext uri="{FF2B5EF4-FFF2-40B4-BE49-F238E27FC236}">
                <a16:creationId xmlns:a16="http://schemas.microsoft.com/office/drawing/2014/main" id="{49BC4B35-377C-EB47-978D-5E36EB4677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2774" y="3651250"/>
            <a:ext cx="9484401" cy="857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3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n paikkamerkki 11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3CB24692-5540-36A3-3CB9-C8BF732CCF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7175" cy="13716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1CBC1-5A9E-634A-BDAC-78C47D27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BA16B-479A-6A42-A4DB-51FAC77E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/>
              <a:t>23</a:t>
            </a:fld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6A3A56-B321-534A-A4B1-FB1CE300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4400" y="2201447"/>
            <a:ext cx="9497961" cy="2142513"/>
          </a:xfrm>
        </p:spPr>
        <p:txBody>
          <a:bodyPr/>
          <a:lstStyle/>
          <a:p>
            <a:r>
              <a:rPr lang="fi-FI" dirty="0" err="1"/>
              <a:t>Facts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Oulu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1DD436-2FDD-0544-8A98-CA6DFBBA7429}"/>
              </a:ext>
            </a:extLst>
          </p:cNvPr>
          <p:cNvSpPr/>
          <p:nvPr/>
        </p:nvSpPr>
        <p:spPr>
          <a:xfrm>
            <a:off x="12919586" y="2201447"/>
            <a:ext cx="11467588" cy="9763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BBB70E-7245-3244-B218-F1B2EF95CE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4186" y="3272703"/>
            <a:ext cx="9528175" cy="8532854"/>
          </a:xfrm>
        </p:spPr>
        <p:txBody>
          <a:bodyPr/>
          <a:lstStyle/>
          <a:p>
            <a:r>
              <a:rPr lang="en-US" sz="6600" b="1" dirty="0">
                <a:latin typeface="+mj-lt"/>
              </a:rPr>
              <a:t>Facts about Finland</a:t>
            </a:r>
          </a:p>
          <a:p>
            <a:r>
              <a:rPr lang="en-US" dirty="0"/>
              <a:t>Pristine lakes – there are around 188,000 lakes in the country. </a:t>
            </a:r>
          </a:p>
          <a:p>
            <a:r>
              <a:rPr lang="en-US" dirty="0"/>
              <a:t>Finland has been judged to be the happiest country in the world. </a:t>
            </a:r>
          </a:p>
          <a:p>
            <a:r>
              <a:rPr lang="en-US" dirty="0"/>
              <a:t>Around one-third of Finnish adults have an academic degree </a:t>
            </a:r>
          </a:p>
          <a:p>
            <a:r>
              <a:rPr lang="en-US" dirty="0"/>
              <a:t>The average age of the population is 38. </a:t>
            </a:r>
          </a:p>
          <a:p>
            <a:r>
              <a:rPr lang="fi-FI" dirty="0" err="1"/>
              <a:t>Finland’s</a:t>
            </a:r>
            <a:r>
              <a:rPr lang="fi-FI" dirty="0"/>
              <a:t> air and </a:t>
            </a:r>
            <a:r>
              <a:rPr lang="fi-FI" dirty="0" err="1"/>
              <a:t>nature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pure,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of </a:t>
            </a:r>
            <a:r>
              <a:rPr lang="fi-FI" dirty="0" err="1"/>
              <a:t>water</a:t>
            </a:r>
            <a:r>
              <a:rPr lang="fi-FI" dirty="0"/>
              <a:t> </a:t>
            </a:r>
            <a:r>
              <a:rPr lang="fi-FI" dirty="0" err="1"/>
              <a:t>resources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best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world</a:t>
            </a:r>
            <a:r>
              <a:rPr lang="fi-FI" dirty="0"/>
              <a:t>. </a:t>
            </a:r>
          </a:p>
        </p:txBody>
      </p:sp>
      <p:pic>
        <p:nvPicPr>
          <p:cNvPr id="11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4BD5A3-29A0-471B-B7F6-A0EE336DA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70" y="12773800"/>
            <a:ext cx="1972699" cy="51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46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lumi, ulko, taivas, henkilö&#10;&#10;Kuvaus luotu automaattisesti">
            <a:extLst>
              <a:ext uri="{FF2B5EF4-FFF2-40B4-BE49-F238E27FC236}">
                <a16:creationId xmlns:a16="http://schemas.microsoft.com/office/drawing/2014/main" id="{D9E01A7F-DD6B-26E3-A76C-67AC30CEEA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5"/>
          <a:stretch/>
        </p:blipFill>
        <p:spPr>
          <a:xfrm>
            <a:off x="0" y="0"/>
            <a:ext cx="24387174" cy="13716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1CBC1-5A9E-634A-BDAC-78C47D27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BA16B-479A-6A42-A4DB-51FAC77E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/>
              <a:t>24</a:t>
            </a:fld>
            <a:endParaRPr lang="fi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1DD436-2FDD-0544-8A98-CA6DFBBA7429}"/>
              </a:ext>
            </a:extLst>
          </p:cNvPr>
          <p:cNvSpPr/>
          <p:nvPr/>
        </p:nvSpPr>
        <p:spPr>
          <a:xfrm>
            <a:off x="12919586" y="2192320"/>
            <a:ext cx="11467588" cy="9763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6A3A56-B321-534A-A4B1-FB1CE300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4400" y="2462712"/>
            <a:ext cx="9497961" cy="1136728"/>
          </a:xfrm>
        </p:spPr>
        <p:txBody>
          <a:bodyPr/>
          <a:lstStyle/>
          <a:p>
            <a:r>
              <a:rPr lang="fi-FI" dirty="0" err="1"/>
              <a:t>Facts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Oulu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BBB70E-7245-3244-B218-F1B2EF95CE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4186" y="3886200"/>
            <a:ext cx="9528175" cy="9209313"/>
          </a:xfrm>
        </p:spPr>
        <p:txBody>
          <a:bodyPr/>
          <a:lstStyle/>
          <a:p>
            <a:r>
              <a:rPr lang="en-US" dirty="0"/>
              <a:t>Oulu is a world-class </a:t>
            </a:r>
            <a:r>
              <a:rPr lang="en-US" dirty="0" err="1"/>
              <a:t>centre</a:t>
            </a:r>
            <a:r>
              <a:rPr lang="en-US" dirty="0"/>
              <a:t> of excellence in: </a:t>
            </a:r>
          </a:p>
          <a:p>
            <a:pPr lvl="1"/>
            <a:r>
              <a:rPr lang="en-US" dirty="0"/>
              <a:t>5G and beyond </a:t>
            </a:r>
          </a:p>
          <a:p>
            <a:pPr lvl="1"/>
            <a:r>
              <a:rPr lang="en-US" dirty="0"/>
              <a:t>startups </a:t>
            </a:r>
          </a:p>
          <a:p>
            <a:pPr lvl="1"/>
            <a:r>
              <a:rPr lang="en-US" dirty="0"/>
              <a:t>future health </a:t>
            </a:r>
          </a:p>
          <a:p>
            <a:pPr lvl="1"/>
            <a:r>
              <a:rPr lang="en-US" dirty="0"/>
              <a:t>international education</a:t>
            </a:r>
          </a:p>
          <a:p>
            <a:r>
              <a:rPr lang="en-US" dirty="0"/>
              <a:t>Oulu is ranked among the 13 smartest cities in  the world. Up to 2.6 billion people use technologies developed in Oulu every day.</a:t>
            </a:r>
          </a:p>
          <a:p>
            <a:r>
              <a:rPr lang="fi-FI" dirty="0"/>
              <a:t>Oulu is </a:t>
            </a:r>
            <a:r>
              <a:rPr lang="fi-FI" dirty="0" err="1"/>
              <a:t>the</a:t>
            </a:r>
            <a:r>
              <a:rPr lang="fi-FI" dirty="0"/>
              <a:t> European Capital </a:t>
            </a:r>
            <a:br>
              <a:rPr lang="fi-FI" dirty="0"/>
            </a:br>
            <a:r>
              <a:rPr lang="fi-FI" dirty="0"/>
              <a:t>of Culture in 2026</a:t>
            </a:r>
          </a:p>
          <a:p>
            <a:endParaRPr lang="en-US" dirty="0"/>
          </a:p>
          <a:p>
            <a:endParaRPr lang="fi-FI" dirty="0"/>
          </a:p>
        </p:txBody>
      </p:sp>
      <p:pic>
        <p:nvPicPr>
          <p:cNvPr id="14" name="Kuva 1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25FC00D7-0AA4-4A4B-A380-A02CEA159B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50" y="12765041"/>
            <a:ext cx="1963940" cy="518056"/>
          </a:xfrm>
          <a:prstGeom prst="rect">
            <a:avLst/>
          </a:prstGeom>
        </p:spPr>
      </p:pic>
      <p:pic>
        <p:nvPicPr>
          <p:cNvPr id="11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84832D2-FBF2-D04B-A19F-E913E381E8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7748" y="10308136"/>
            <a:ext cx="2405341" cy="11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0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49E4A6EF-C7BE-6591-A694-39A3C0581420}"/>
              </a:ext>
            </a:extLst>
          </p:cNvPr>
          <p:cNvSpPr txBox="1"/>
          <p:nvPr/>
        </p:nvSpPr>
        <p:spPr>
          <a:xfrm>
            <a:off x="6863974" y="6291037"/>
            <a:ext cx="10574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5200" b="1" dirty="0" err="1">
                <a:solidFill>
                  <a:schemeClr val="bg1"/>
                </a:solidFill>
                <a:latin typeface="Arial" panose="020B0604020202020204" pitchFamily="34" charset="0"/>
                <a:ea typeface="Lato Heavy" panose="020F0502020204030203" pitchFamily="34" charset="0"/>
                <a:cs typeface="Arial" panose="020B0604020202020204" pitchFamily="34" charset="0"/>
              </a:rPr>
              <a:t>osao.fi</a:t>
            </a:r>
            <a:endParaRPr lang="fi-FI" sz="5200" b="1" dirty="0">
              <a:solidFill>
                <a:schemeClr val="bg1"/>
              </a:solidFill>
              <a:latin typeface="Arial" panose="020B0604020202020204" pitchFamily="34" charset="0"/>
              <a:ea typeface="Lato Heavy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3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D3D50-291A-354D-80BD-054EE8B3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086" y="2074146"/>
            <a:ext cx="9738633" cy="2142513"/>
          </a:xfrm>
        </p:spPr>
        <p:txBody>
          <a:bodyPr/>
          <a:lstStyle/>
          <a:p>
            <a:r>
              <a:rPr lang="fi-FI" dirty="0" err="1"/>
              <a:t>Education</a:t>
            </a:r>
            <a:r>
              <a:rPr lang="fi-FI" dirty="0"/>
              <a:t> </a:t>
            </a:r>
            <a:r>
              <a:rPr lang="fi-FI" dirty="0" err="1"/>
              <a:t>units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1DF24-AB9B-C94E-A10A-36D10ACD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870" y="5107347"/>
            <a:ext cx="9768129" cy="7970479"/>
          </a:xfrm>
        </p:spPr>
        <p:txBody>
          <a:bodyPr/>
          <a:lstStyle/>
          <a:p>
            <a:r>
              <a:rPr lang="fi-FI" dirty="0" err="1"/>
              <a:t>OSAO’s</a:t>
            </a:r>
            <a:r>
              <a:rPr lang="fi-FI" dirty="0"/>
              <a:t> </a:t>
            </a:r>
            <a:r>
              <a:rPr lang="fi-FI" dirty="0" err="1"/>
              <a:t>education</a:t>
            </a:r>
            <a:r>
              <a:rPr lang="fi-FI" dirty="0"/>
              <a:t> </a:t>
            </a:r>
            <a:r>
              <a:rPr lang="fi-FI" dirty="0" err="1"/>
              <a:t>units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located</a:t>
            </a:r>
            <a:r>
              <a:rPr lang="fi-FI" dirty="0"/>
              <a:t> in Haukipudas, Oulu, Kempele, Liminka, Muhos, Pudasjärvi and Taivalkoski.</a:t>
            </a:r>
          </a:p>
          <a:p>
            <a:pPr marL="1188000" lvl="2" indent="0" algn="r">
              <a:buNone/>
            </a:pPr>
            <a:endParaRPr lang="fi-FI" dirty="0"/>
          </a:p>
          <a:p>
            <a:pPr marL="1188000" lvl="2" indent="0" algn="r">
              <a:buNone/>
            </a:pPr>
            <a:endParaRPr lang="fi-FI" dirty="0"/>
          </a:p>
          <a:p>
            <a:pPr marL="1188000" lvl="2" indent="0" algn="r">
              <a:buNone/>
            </a:pPr>
            <a:endParaRPr lang="fi-FI" dirty="0"/>
          </a:p>
          <a:p>
            <a:pPr marL="1188000" lvl="2" indent="0" algn="r">
              <a:buNone/>
            </a:pPr>
            <a:endParaRPr lang="fi-FI" dirty="0"/>
          </a:p>
          <a:p>
            <a:pPr marL="1188000" lvl="2" indent="0" algn="r">
              <a:buNone/>
            </a:pPr>
            <a:r>
              <a:rPr lang="fi-FI" dirty="0"/>
              <a:t>Oulu–Helsinki 540 km </a:t>
            </a:r>
          </a:p>
          <a:p>
            <a:pPr marL="1188000" lvl="2" indent="0" algn="r">
              <a:buNone/>
            </a:pPr>
            <a:r>
              <a:rPr lang="fi-FI" dirty="0"/>
              <a:t>Oulu–Rovaniemi 166 km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24E78-0413-1444-8077-A3F674376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D88A3-27F3-0E49-87DA-BCA6ED339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/>
              <a:t>3</a:t>
            </a:fld>
            <a:endParaRPr lang="fi-FI"/>
          </a:p>
        </p:txBody>
      </p:sp>
      <p:pic>
        <p:nvPicPr>
          <p:cNvPr id="8" name="Kuva 7" descr="On the left an illustrated map of Europe, highligting Finland's location on the map. On the right a detailed map of Finland, highlighting the area of Northern Ostrobothnia, location of the city of Oulu and location of the Arctic Circle.">
            <a:extLst>
              <a:ext uri="{FF2B5EF4-FFF2-40B4-BE49-F238E27FC236}">
                <a16:creationId xmlns:a16="http://schemas.microsoft.com/office/drawing/2014/main" id="{424FDA8E-1BD5-494D-A5A5-83C6EA384F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3559" y="3145402"/>
            <a:ext cx="12773616" cy="86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1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henkilö, vihreä, kannettava&#10;&#10;Kuvaus luotu automaattisesti">
            <a:extLst>
              <a:ext uri="{FF2B5EF4-FFF2-40B4-BE49-F238E27FC236}">
                <a16:creationId xmlns:a16="http://schemas.microsoft.com/office/drawing/2014/main" id="{56344711-7EA7-8D0A-80BF-7DA32452B0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7175" cy="917349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A743AD-3E58-3347-B400-54C6B0B701F6}"/>
              </a:ext>
            </a:extLst>
          </p:cNvPr>
          <p:cNvSpPr/>
          <p:nvPr/>
        </p:nvSpPr>
        <p:spPr>
          <a:xfrm>
            <a:off x="13480025" y="2861188"/>
            <a:ext cx="9763432" cy="9763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F4F2E2-8C25-844F-ACAA-0DDEE52D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life skills and continuous learning</a:t>
            </a:r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28410-3E47-1B4B-85D2-3E7227D221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9190" y="11672084"/>
            <a:ext cx="2035095" cy="540198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7547AD0C-C168-199C-3303-3D0A2F1CD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FFFFFF"/>
                </a:solidFill>
                <a:effectLst/>
              </a:rPr>
              <a:t>We arrange vocational education and training in all vocational fields and for all age groups. 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FFFFFF"/>
                </a:solidFill>
                <a:effectLst/>
              </a:rPr>
              <a:t>We develop and provide educational services in cooperation with the working life.</a:t>
            </a:r>
            <a:endParaRPr lang="fi-FI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456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Vocational</a:t>
            </a:r>
            <a:r>
              <a:rPr lang="fi-FI" dirty="0"/>
              <a:t> Fields at OSAO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/>
              <a:t>Humanities</a:t>
            </a:r>
            <a:r>
              <a:rPr lang="fi-FI" dirty="0"/>
              <a:t> and </a:t>
            </a:r>
            <a:r>
              <a:rPr lang="fi-FI" dirty="0" err="1"/>
              <a:t>Arts</a:t>
            </a:r>
            <a:endParaRPr lang="fi-FI" dirty="0" err="1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/>
              <a:t>Agriculture</a:t>
            </a:r>
            <a:r>
              <a:rPr lang="fi-FI" dirty="0"/>
              <a:t> and </a:t>
            </a:r>
            <a:r>
              <a:rPr lang="fi-FI" dirty="0" err="1"/>
              <a:t>Forestry</a:t>
            </a:r>
            <a:endParaRPr lang="fi-FI" dirty="0" err="1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Business and Administration</a:t>
            </a:r>
            <a:endParaRPr lang="en-US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Health and Welfare</a:t>
            </a:r>
            <a:endParaRPr lang="en-US" dirty="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Service Industries</a:t>
            </a:r>
            <a:endParaRPr lang="en-US" dirty="0">
              <a:cs typeface="Arial" panose="020B060402020202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/>
              <a:t>Information</a:t>
            </a:r>
            <a:r>
              <a:rPr lang="fi-FI" dirty="0"/>
              <a:t> and </a:t>
            </a:r>
            <a:r>
              <a:rPr lang="fi-FI" dirty="0" err="1"/>
              <a:t>Communications</a:t>
            </a:r>
            <a:r>
              <a:rPr lang="fi-FI" dirty="0"/>
              <a:t> Technologies (</a:t>
            </a:r>
            <a:r>
              <a:rPr lang="fi-FI" dirty="0" err="1"/>
              <a:t>ICTs</a:t>
            </a:r>
            <a:r>
              <a:rPr lang="fi-FI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dirty="0">
              <a:cs typeface="Arial"/>
            </a:endParaRPr>
          </a:p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OSAO </a:t>
            </a:r>
            <a:r>
              <a:rPr lang="fi-FI"/>
              <a:t>presentation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t>5</a:t>
            </a:fld>
            <a:endParaRPr lang="fi-FI"/>
          </a:p>
        </p:txBody>
      </p:sp>
      <p:pic>
        <p:nvPicPr>
          <p:cNvPr id="10" name="Kuvan paikkamerkki 9" descr="Kuva, joka sisältää kohteen henkilö, seisominen&#10;&#10;Kuvaus luotu automaattisesti">
            <a:extLst>
              <a:ext uri="{FF2B5EF4-FFF2-40B4-BE49-F238E27FC236}">
                <a16:creationId xmlns:a16="http://schemas.microsoft.com/office/drawing/2014/main" id="{DC2A65AB-D02B-114F-5B65-C5DCECAA6B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737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OSAO presentation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3" name="Kuva 2" descr="Kuva, joka sisältää kohteen teksti, kuvakaappaus, Fontti, muotoilu&#10;&#10;Tekoälyn generoima sisältö voi olla virheellistä.">
            <a:extLst>
              <a:ext uri="{FF2B5EF4-FFF2-40B4-BE49-F238E27FC236}">
                <a16:creationId xmlns:a16="http://schemas.microsoft.com/office/drawing/2014/main" id="{99A3B78E-84C7-3DF0-6C8A-D6EDF89D6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490" y="220477"/>
            <a:ext cx="18918527" cy="133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9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henkilö, sisä, seinä, mies&#10;&#10;Kuvaus luotu automaattisesti">
            <a:extLst>
              <a:ext uri="{FF2B5EF4-FFF2-40B4-BE49-F238E27FC236}">
                <a16:creationId xmlns:a16="http://schemas.microsoft.com/office/drawing/2014/main" id="{312D7A88-C3C4-781B-1F08-1DE6F1C029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4387175" cy="917349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A743AD-3E58-3347-B400-54C6B0B701F6}"/>
              </a:ext>
            </a:extLst>
          </p:cNvPr>
          <p:cNvSpPr/>
          <p:nvPr/>
        </p:nvSpPr>
        <p:spPr>
          <a:xfrm>
            <a:off x="13248454" y="2727620"/>
            <a:ext cx="9763432" cy="9763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F4F2E2-8C25-844F-ACAA-0DDEE52D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International OSAO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CD52E-431A-3B43-80E9-90B873368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8971" y="3775587"/>
            <a:ext cx="7585368" cy="6784258"/>
          </a:xfrm>
        </p:spPr>
        <p:txBody>
          <a:bodyPr/>
          <a:lstStyle/>
          <a:p>
            <a:r>
              <a:rPr lang="en-US" dirty="0"/>
              <a:t>The focus in the international activity of OSAO is in internationalization at home and study periods in companies abroad.</a:t>
            </a:r>
          </a:p>
          <a:p>
            <a:r>
              <a:rPr lang="en-US" dirty="0"/>
              <a:t>The mobility periods of students and staff are mostly directed towards Europe. </a:t>
            </a:r>
          </a:p>
          <a:p>
            <a:r>
              <a:rPr lang="en-US" dirty="0"/>
              <a:t>OSAO supports the students’ periods abroad financially as well as with Erasmus+ project funds and OSAO’s own funding.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95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814481" y="633837"/>
            <a:ext cx="18290381" cy="3982065"/>
          </a:xfrm>
        </p:spPr>
        <p:txBody>
          <a:bodyPr/>
          <a:lstStyle/>
          <a:p>
            <a:r>
              <a:rPr lang="fi-FI" dirty="0"/>
              <a:t>Global </a:t>
            </a:r>
            <a:r>
              <a:rPr lang="fi-FI" dirty="0" err="1"/>
              <a:t>cooperation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OSAO </a:t>
            </a:r>
            <a:r>
              <a:rPr lang="fi-FI" dirty="0" err="1"/>
              <a:t>presentation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3889-7356-9F40-9FBE-E51D1BCEF130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5" name="Kuva 4" descr="An illustration showcasing how OSAO cooperates with international partners globally. Illustration shows map of the world with arrows leading to countries and continents where OSAO has cooperation partners.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92" t="11155" b="6541"/>
          <a:stretch/>
        </p:blipFill>
        <p:spPr>
          <a:xfrm>
            <a:off x="7378994" y="2911545"/>
            <a:ext cx="15970104" cy="10560903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155802" y="5018568"/>
            <a:ext cx="5391956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Global </a:t>
            </a:r>
            <a:r>
              <a:rPr lang="fi-FI" dirty="0" err="1">
                <a:solidFill>
                  <a:schemeClr val="bg1"/>
                </a:solidFill>
              </a:rPr>
              <a:t>network</a:t>
            </a:r>
            <a:r>
              <a:rPr lang="fi-FI" dirty="0">
                <a:solidFill>
                  <a:schemeClr val="bg1"/>
                </a:solidFill>
              </a:rPr>
              <a:t> of OSAO </a:t>
            </a:r>
            <a:r>
              <a:rPr lang="fi-FI" dirty="0" err="1">
                <a:solidFill>
                  <a:schemeClr val="bg1"/>
                </a:solidFill>
              </a:rPr>
              <a:t>enables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wide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range</a:t>
            </a:r>
            <a:r>
              <a:rPr lang="fi-FI" dirty="0">
                <a:solidFill>
                  <a:schemeClr val="bg1"/>
                </a:solidFill>
              </a:rPr>
              <a:t> of </a:t>
            </a:r>
            <a:r>
              <a:rPr lang="fi-FI" dirty="0" err="1">
                <a:solidFill>
                  <a:schemeClr val="bg1"/>
                </a:solidFill>
              </a:rPr>
              <a:t>international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activities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such</a:t>
            </a:r>
            <a:r>
              <a:rPr lang="fi-FI" dirty="0">
                <a:solidFill>
                  <a:schemeClr val="bg1"/>
                </a:solidFill>
              </a:rPr>
              <a:t> as </a:t>
            </a:r>
            <a:r>
              <a:rPr lang="fi-FI" dirty="0" err="1">
                <a:solidFill>
                  <a:schemeClr val="bg1"/>
                </a:solidFill>
              </a:rPr>
              <a:t>student</a:t>
            </a:r>
            <a:r>
              <a:rPr lang="fi-FI" dirty="0">
                <a:solidFill>
                  <a:schemeClr val="bg1"/>
                </a:solidFill>
              </a:rPr>
              <a:t> and </a:t>
            </a:r>
            <a:r>
              <a:rPr lang="fi-FI" dirty="0" err="1">
                <a:solidFill>
                  <a:schemeClr val="bg1"/>
                </a:solidFill>
              </a:rPr>
              <a:t>staff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mobilities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virtual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mobilities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international</a:t>
            </a:r>
            <a:r>
              <a:rPr lang="fi-FI" dirty="0">
                <a:solidFill>
                  <a:schemeClr val="bg1"/>
                </a:solidFill>
              </a:rPr>
              <a:t> VET </a:t>
            </a:r>
            <a:r>
              <a:rPr lang="fi-FI" dirty="0" err="1">
                <a:solidFill>
                  <a:schemeClr val="bg1"/>
                </a:solidFill>
              </a:rPr>
              <a:t>projects</a:t>
            </a:r>
            <a:r>
              <a:rPr lang="fi-FI" dirty="0">
                <a:solidFill>
                  <a:schemeClr val="bg1"/>
                </a:solidFill>
              </a:rPr>
              <a:t>, International </a:t>
            </a:r>
            <a:r>
              <a:rPr lang="fi-FI" dirty="0" err="1">
                <a:solidFill>
                  <a:schemeClr val="bg1"/>
                </a:solidFill>
              </a:rPr>
              <a:t>skills-competitions</a:t>
            </a:r>
            <a:r>
              <a:rPr lang="fi-FI" dirty="0">
                <a:solidFill>
                  <a:schemeClr val="bg1"/>
                </a:solidFill>
              </a:rPr>
              <a:t>, and </a:t>
            </a:r>
            <a:r>
              <a:rPr lang="fi-FI" dirty="0" err="1">
                <a:solidFill>
                  <a:schemeClr val="bg1"/>
                </a:solidFill>
              </a:rPr>
              <a:t>education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export</a:t>
            </a:r>
            <a:r>
              <a:rPr lang="fi-FI" dirty="0">
                <a:solidFill>
                  <a:schemeClr val="bg1"/>
                </a:solidFill>
              </a:rPr>
              <a:t>. 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44D8E1B-A558-4D4E-9661-2BBF76C37D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660"/>
          <a:stretch/>
        </p:blipFill>
        <p:spPr>
          <a:xfrm>
            <a:off x="7591266" y="8720155"/>
            <a:ext cx="2786768" cy="2484466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76166106-1F0F-4467-BBB9-32FCCA3EF13D}"/>
              </a:ext>
            </a:extLst>
          </p:cNvPr>
          <p:cNvSpPr txBox="1"/>
          <p:nvPr/>
        </p:nvSpPr>
        <p:spPr>
          <a:xfrm>
            <a:off x="7591266" y="11382915"/>
            <a:ext cx="2786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solidFill>
                  <a:schemeClr val="bg1"/>
                </a:solidFill>
              </a:rPr>
              <a:t>Partners </a:t>
            </a:r>
            <a:r>
              <a:rPr lang="fi-FI" sz="1800" dirty="0" err="1">
                <a:solidFill>
                  <a:schemeClr val="bg1"/>
                </a:solidFill>
              </a:rPr>
              <a:t>around</a:t>
            </a:r>
            <a:r>
              <a:rPr lang="fi-FI" sz="1800" dirty="0">
                <a:solidFill>
                  <a:schemeClr val="bg1"/>
                </a:solidFill>
              </a:rPr>
              <a:t> Europe</a:t>
            </a:r>
            <a:endParaRPr lang="fi-FI" sz="1800" dirty="0"/>
          </a:p>
        </p:txBody>
      </p:sp>
      <p:sp>
        <p:nvSpPr>
          <p:cNvPr id="10" name="Kaari 9">
            <a:extLst>
              <a:ext uri="{FF2B5EF4-FFF2-40B4-BE49-F238E27FC236}">
                <a16:creationId xmlns:a16="http://schemas.microsoft.com/office/drawing/2014/main" id="{CE730740-408E-F6D1-7772-48C8BF9436E1}"/>
              </a:ext>
            </a:extLst>
          </p:cNvPr>
          <p:cNvSpPr/>
          <p:nvPr/>
        </p:nvSpPr>
        <p:spPr>
          <a:xfrm rot="2043684">
            <a:off x="12607455" y="6696091"/>
            <a:ext cx="3897141" cy="4926258"/>
          </a:xfrm>
          <a:prstGeom prst="arc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8023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n paikkamerkki 12" descr="Kuva, joka sisältää kohteen henkilö, vaate, Ihmisen kasvot, tietokone&#10;&#10;Kuvaus luotu automaattisesti">
            <a:extLst>
              <a:ext uri="{FF2B5EF4-FFF2-40B4-BE49-F238E27FC236}">
                <a16:creationId xmlns:a16="http://schemas.microsoft.com/office/drawing/2014/main" id="{976E0896-16EA-C496-8F82-76BFCB5764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53" t="10757" r="10208" b="21734"/>
          <a:stretch/>
        </p:blipFill>
        <p:spPr>
          <a:xfrm>
            <a:off x="-159" y="0"/>
            <a:ext cx="19437046" cy="9774043"/>
          </a:xfrm>
        </p:spPr>
      </p:pic>
      <p:pic>
        <p:nvPicPr>
          <p:cNvPr id="5" name="Kuvan paikkamerkki 12" descr="Kuva, joka sisältää kohteen henkilö, vaate, Ihmisen kasvot, tietokone&#10;&#10;Kuvaus luotu automaattisesti">
            <a:extLst>
              <a:ext uri="{FF2B5EF4-FFF2-40B4-BE49-F238E27FC236}">
                <a16:creationId xmlns:a16="http://schemas.microsoft.com/office/drawing/2014/main" id="{51EAD0FC-073F-6C00-0311-4BE9EEA44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70" t="10648" r="10241" b="21844"/>
          <a:stretch/>
        </p:blipFill>
        <p:spPr>
          <a:xfrm flipH="1">
            <a:off x="19440759" y="-6350"/>
            <a:ext cx="4954261" cy="9789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A743AD-3E58-3347-B400-54C6B0B701F6}"/>
              </a:ext>
            </a:extLst>
          </p:cNvPr>
          <p:cNvSpPr/>
          <p:nvPr/>
        </p:nvSpPr>
        <p:spPr>
          <a:xfrm>
            <a:off x="13248454" y="2727620"/>
            <a:ext cx="9763432" cy="9763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F4F2E2-8C25-844F-ACAA-0DDEE52D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Arial"/>
              </a:rPr>
              <a:t>International </a:t>
            </a:r>
            <a:r>
              <a:rPr lang="fi-FI" err="1">
                <a:cs typeface="Arial"/>
              </a:rPr>
              <a:t>projects</a:t>
            </a:r>
            <a:endParaRPr lang="fi-FI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CD52E-431A-3B43-80E9-90B873368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7547" y="3775587"/>
            <a:ext cx="7823524" cy="845113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0" i="0" dirty="0">
                <a:effectLst/>
              </a:rPr>
              <a:t>Our main goal of international projects is to </a:t>
            </a:r>
            <a:r>
              <a:rPr lang="en-US" b="0" i="0" dirty="0" err="1">
                <a:effectLst/>
              </a:rPr>
              <a:t>enchance</a:t>
            </a:r>
            <a:r>
              <a:rPr lang="en-US" b="0" i="0" dirty="0">
                <a:effectLst/>
              </a:rPr>
              <a:t> professional skills and supporting life-long learning.</a:t>
            </a:r>
          </a:p>
          <a:p>
            <a:r>
              <a:rPr lang="en-US" b="0" i="0" dirty="0">
                <a:effectLst/>
              </a:rPr>
              <a:t>International projects enable development work with our foreign partners. We also support many of our student and professional mobility periods with the help of project funding.</a:t>
            </a:r>
          </a:p>
          <a:p>
            <a:r>
              <a:rPr lang="en-US" b="0" i="0" dirty="0">
                <a:effectLst/>
              </a:rPr>
              <a:t>We have experience of coordinating and participating as partner in Erasmus+, Leonardo da Vinci, Comenius and </a:t>
            </a:r>
            <a:r>
              <a:rPr lang="en-US" b="0" i="0" dirty="0" err="1">
                <a:effectLst/>
              </a:rPr>
              <a:t>Nordplus</a:t>
            </a:r>
            <a:r>
              <a:rPr lang="en-US" b="0" i="0" dirty="0">
                <a:effectLst/>
              </a:rPr>
              <a:t> projects.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29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SA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3A0"/>
      </a:accent1>
      <a:accent2>
        <a:srgbClr val="009CDE"/>
      </a:accent2>
      <a:accent3>
        <a:srgbClr val="50A683"/>
      </a:accent3>
      <a:accent4>
        <a:srgbClr val="86C8BC"/>
      </a:accent4>
      <a:accent5>
        <a:srgbClr val="C4003D"/>
      </a:accent5>
      <a:accent6>
        <a:srgbClr val="DE456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AO_esittely_eng" id="{019E10AD-0471-457B-9CE8-9EBFF4B0CC27}" vid="{D058F254-7AF5-4DEC-8FF0-C81C69C88F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C140D6FE4353F40A61BE778E9BF7DB4" ma:contentTypeVersion="8" ma:contentTypeDescription="Luo uusi asiakirja." ma:contentTypeScope="" ma:versionID="b5275276f478fd30bb9ec5c1c57a0211">
  <xsd:schema xmlns:xsd="http://www.w3.org/2001/XMLSchema" xmlns:xs="http://www.w3.org/2001/XMLSchema" xmlns:p="http://schemas.microsoft.com/office/2006/metadata/properties" xmlns:ns2="3cc6a7ae-d672-4f0e-9818-e491578951a8" targetNamespace="http://schemas.microsoft.com/office/2006/metadata/properties" ma:root="true" ma:fieldsID="ea0e5dee4042c7edf20234493e667108" ns2:_="">
    <xsd:import namespace="3cc6a7ae-d672-4f0e-9818-e491578951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c6a7ae-d672-4f0e-9818-e491578951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B75615-66CE-4957-AF73-074FC6D72D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40E562-5D35-4C78-9C6D-BD4C9B075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c6a7ae-d672-4f0e-9818-e491578951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1D1A58-062A-4DF6-9E73-5E878DB76C6C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3cc6a7ae-d672-4f0e-9818-e491578951a8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6438</TotalTime>
  <Words>984</Words>
  <Application>Microsoft Macintosh PowerPoint</Application>
  <PresentationFormat>Mukautettu</PresentationFormat>
  <Paragraphs>145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</vt:lpstr>
      <vt:lpstr>Office Theme</vt:lpstr>
      <vt:lpstr>PowerPoint-esitys</vt:lpstr>
      <vt:lpstr>Educational Consortium OSAO (VET)</vt:lpstr>
      <vt:lpstr>Education units</vt:lpstr>
      <vt:lpstr>Work life skills and continuous learning</vt:lpstr>
      <vt:lpstr>Vocational Fields at OSAO</vt:lpstr>
      <vt:lpstr>PowerPoint-esitys</vt:lpstr>
      <vt:lpstr>International OSAO </vt:lpstr>
      <vt:lpstr>Global cooperation</vt:lpstr>
      <vt:lpstr>International projects</vt:lpstr>
      <vt:lpstr>Preparatory Education for Vocational Training TUVA</vt:lpstr>
      <vt:lpstr>IB Career- related Programme</vt:lpstr>
      <vt:lpstr>Tailored Visits and Training</vt:lpstr>
      <vt:lpstr>Global Education Services</vt:lpstr>
      <vt:lpstr>Tailored Visits and Training in Various Fields </vt:lpstr>
      <vt:lpstr>Visit and training packages</vt:lpstr>
      <vt:lpstr>The Finnish Education System</vt:lpstr>
      <vt:lpstr>PowerPoint-esitys</vt:lpstr>
      <vt:lpstr>Vocational education and training (VET)  in Finland is competency-based</vt:lpstr>
      <vt:lpstr>Reasons that make VET an attractive choice</vt:lpstr>
      <vt:lpstr>VET – students and working life as clients</vt:lpstr>
      <vt:lpstr>VET covers all sectors of working life </vt:lpstr>
      <vt:lpstr>Education is free for EU and EEA citizens </vt:lpstr>
      <vt:lpstr>Facts about Oulu</vt:lpstr>
      <vt:lpstr>Facts about Oulu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Hannele Peltorinne</dc:creator>
  <cp:keywords/>
  <cp:lastModifiedBy>Marita Jylhä</cp:lastModifiedBy>
  <cp:revision>275</cp:revision>
  <dcterms:created xsi:type="dcterms:W3CDTF">2019-09-26T13:19:35Z</dcterms:created>
  <dcterms:modified xsi:type="dcterms:W3CDTF">2025-01-24T12:58:02Z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0x0101004C140D6FE4353F40A61BE778E9BF7DB4</vt:lpwstr>
  </property>
  <property fmtid="{D5CDD505-2E9C-101B-9397-08002B2CF9AE}" pid="3" name="Osekk Dokumenttityyppi">
    <vt:lpwstr>1;#Esitys|fb6252f9-6535-4bbb-9901-9cdfa75052bc</vt:lpwstr>
  </property>
  <property fmtid="{D5CDD505-2E9C-101B-9397-08002B2CF9AE}" pid="4" name="TaxKeyword">
    <vt:lpwstr/>
  </property>
  <property fmtid="{D5CDD505-2E9C-101B-9397-08002B2CF9AE}" pid="5" name="Osekk Yksikkö">
    <vt:lpwstr>27;#Koko yhtymä|b45c1ad1-d216-48e2-8608-7b68bde60b1f</vt:lpwstr>
  </property>
  <property fmtid="{D5CDD505-2E9C-101B-9397-08002B2CF9AE}" pid="6" name="Osekk Kattavuus">
    <vt:lpwstr>646;#Viestintä|0752cdec-1a79-486d-ac31-f71f8bf2b386</vt:lpwstr>
  </property>
  <property fmtid="{D5CDD505-2E9C-101B-9397-08002B2CF9AE}" pid="7" name="Osekk Asiakirjan tila">
    <vt:lpwstr>52;#Luonnos|63ee51da-8b3e-4758-961e-7fb9afa84c63</vt:lpwstr>
  </property>
</Properties>
</file>